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412" r:id="rId1"/>
  </p:sldMasterIdLst>
  <p:notesMasterIdLst>
    <p:notesMasterId r:id="rId49"/>
  </p:notesMasterIdLst>
  <p:sldIdLst>
    <p:sldId id="334" r:id="rId2"/>
    <p:sldId id="290" r:id="rId3"/>
    <p:sldId id="289" r:id="rId4"/>
    <p:sldId id="292" r:id="rId5"/>
    <p:sldId id="293" r:id="rId6"/>
    <p:sldId id="294" r:id="rId7"/>
    <p:sldId id="295" r:id="rId8"/>
    <p:sldId id="296" r:id="rId9"/>
    <p:sldId id="330" r:id="rId10"/>
    <p:sldId id="322" r:id="rId11"/>
    <p:sldId id="321" r:id="rId12"/>
    <p:sldId id="331" r:id="rId13"/>
    <p:sldId id="332" r:id="rId14"/>
    <p:sldId id="298" r:id="rId15"/>
    <p:sldId id="299" r:id="rId16"/>
    <p:sldId id="300" r:id="rId17"/>
    <p:sldId id="301" r:id="rId18"/>
    <p:sldId id="302" r:id="rId19"/>
    <p:sldId id="303" r:id="rId20"/>
    <p:sldId id="304" r:id="rId21"/>
    <p:sldId id="305" r:id="rId22"/>
    <p:sldId id="306" r:id="rId23"/>
    <p:sldId id="307" r:id="rId24"/>
    <p:sldId id="308" r:id="rId25"/>
    <p:sldId id="310" r:id="rId26"/>
    <p:sldId id="312" r:id="rId27"/>
    <p:sldId id="314" r:id="rId28"/>
    <p:sldId id="315" r:id="rId29"/>
    <p:sldId id="316" r:id="rId30"/>
    <p:sldId id="328" r:id="rId31"/>
    <p:sldId id="337" r:id="rId32"/>
    <p:sldId id="338" r:id="rId33"/>
    <p:sldId id="329" r:id="rId34"/>
    <p:sldId id="339" r:id="rId35"/>
    <p:sldId id="324" r:id="rId36"/>
    <p:sldId id="325" r:id="rId37"/>
    <p:sldId id="326" r:id="rId38"/>
    <p:sldId id="345" r:id="rId39"/>
    <p:sldId id="323" r:id="rId40"/>
    <p:sldId id="335" r:id="rId41"/>
    <p:sldId id="336" r:id="rId42"/>
    <p:sldId id="340" r:id="rId43"/>
    <p:sldId id="341" r:id="rId44"/>
    <p:sldId id="342" r:id="rId45"/>
    <p:sldId id="343" r:id="rId46"/>
    <p:sldId id="344" r:id="rId47"/>
    <p:sldId id="319" r:id="rId48"/>
  </p:sldIdLst>
  <p:sldSz cx="12192000" cy="9144000"/>
  <p:notesSz cx="12192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000"/>
    <a:srgbClr val="D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01" autoAdjust="0"/>
  </p:normalViewPr>
  <p:slideViewPr>
    <p:cSldViewPr>
      <p:cViewPr>
        <p:scale>
          <a:sx n="69" d="100"/>
          <a:sy n="69" d="100"/>
        </p:scale>
        <p:origin x="1344" y="5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154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458788"/>
          </a:xfrm>
          <a:prstGeom prst="rect">
            <a:avLst/>
          </a:prstGeom>
        </p:spPr>
        <p:txBody>
          <a:bodyPr vert="horz" lIns="91440" tIns="45720" rIns="91440" bIns="45720" rtlCol="0"/>
          <a:lstStyle>
            <a:lvl1pPr algn="r">
              <a:defRPr sz="1200"/>
            </a:lvl1pPr>
          </a:lstStyle>
          <a:p>
            <a:fld id="{1916E68D-4AF0-4481-B718-9B9F0A8D3BAF}" type="datetimeFigureOut">
              <a:rPr lang="en-US" smtClean="0"/>
              <a:t>3/30/2023</a:t>
            </a:fld>
            <a:endParaRPr lang="en-US"/>
          </a:p>
        </p:txBody>
      </p:sp>
      <p:sp>
        <p:nvSpPr>
          <p:cNvPr id="4" name="Slide Image Placeholder 3"/>
          <p:cNvSpPr>
            <a:spLocks noGrp="1" noRot="1" noChangeAspect="1"/>
          </p:cNvSpPr>
          <p:nvPr>
            <p:ph type="sldImg" idx="2"/>
          </p:nvPr>
        </p:nvSpPr>
        <p:spPr>
          <a:xfrm>
            <a:off x="4038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4400550"/>
            <a:ext cx="97536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52832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8685213"/>
            <a:ext cx="5283200" cy="458787"/>
          </a:xfrm>
          <a:prstGeom prst="rect">
            <a:avLst/>
          </a:prstGeom>
        </p:spPr>
        <p:txBody>
          <a:bodyPr vert="horz" lIns="91440" tIns="45720" rIns="91440" bIns="45720" rtlCol="0" anchor="b"/>
          <a:lstStyle>
            <a:lvl1pPr algn="r">
              <a:defRPr sz="1200"/>
            </a:lvl1pPr>
          </a:lstStyle>
          <a:p>
            <a:fld id="{86A50AAC-3966-4931-9421-90EC4692A76A}" type="slidenum">
              <a:rPr lang="en-US" smtClean="0"/>
              <a:t>‹#›</a:t>
            </a:fld>
            <a:endParaRPr lang="en-US"/>
          </a:p>
        </p:txBody>
      </p:sp>
    </p:spTree>
    <p:extLst>
      <p:ext uri="{BB962C8B-B14F-4D97-AF65-F5344CB8AC3E}">
        <p14:creationId xmlns:p14="http://schemas.microsoft.com/office/powerpoint/2010/main" val="3766691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Identity management (</a:t>
            </a:r>
            <a:r>
              <a:rPr lang="en-US" dirty="0" err="1" smtClean="0"/>
              <a:t>IdM</a:t>
            </a:r>
            <a:r>
              <a:rPr lang="en-US" dirty="0" smtClean="0"/>
              <a:t>), also known as identity and access management, is a framework of policies and technologies to ensure that the right users have the appropriate access to technology resources. </a:t>
            </a:r>
            <a:r>
              <a:rPr lang="en-US" dirty="0" err="1" smtClean="0"/>
              <a:t>IdM</a:t>
            </a:r>
            <a:r>
              <a:rPr lang="en-US" dirty="0" smtClean="0"/>
              <a:t> systems fall under the overarching umbrellas of IT security and data</a:t>
            </a:r>
            <a:endParaRPr lang="en-US" dirty="0"/>
          </a:p>
        </p:txBody>
      </p:sp>
      <p:sp>
        <p:nvSpPr>
          <p:cNvPr id="4" name="Slide Number Placeholder 3"/>
          <p:cNvSpPr>
            <a:spLocks noGrp="1"/>
          </p:cNvSpPr>
          <p:nvPr>
            <p:ph type="sldNum" sz="quarter" idx="10"/>
          </p:nvPr>
        </p:nvSpPr>
        <p:spPr/>
        <p:txBody>
          <a:bodyPr/>
          <a:lstStyle/>
          <a:p>
            <a:fld id="{86A50AAC-3966-4931-9421-90EC4692A76A}" type="slidenum">
              <a:rPr lang="en-US" smtClean="0"/>
              <a:t>32</a:t>
            </a:fld>
            <a:endParaRPr lang="en-US"/>
          </a:p>
        </p:txBody>
      </p:sp>
    </p:spTree>
    <p:extLst>
      <p:ext uri="{BB962C8B-B14F-4D97-AF65-F5344CB8AC3E}">
        <p14:creationId xmlns:p14="http://schemas.microsoft.com/office/powerpoint/2010/main" val="62143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1288" y="-11290"/>
            <a:ext cx="12226405" cy="9166580"/>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461" y="3206046"/>
            <a:ext cx="7768959" cy="2195069"/>
          </a:xfrm>
        </p:spPr>
        <p:txBody>
          <a:bodyPr anchor="b">
            <a:noAutofit/>
          </a:bodyPr>
          <a:lstStyle>
            <a:lvl1pPr algn="r">
              <a:defRPr sz="72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461" y="5401113"/>
            <a:ext cx="7768959" cy="1462532"/>
          </a:xfrm>
        </p:spPr>
        <p:txBody>
          <a:bodyPr anchor="t"/>
          <a:lstStyle>
            <a:lvl1pPr marL="0" indent="0" algn="r">
              <a:buNone/>
              <a:defRPr>
                <a:solidFill>
                  <a:schemeClr val="tx1">
                    <a:lumMod val="50000"/>
                    <a:lumOff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9055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0"/>
            <a:ext cx="8463619" cy="4538133"/>
          </a:xfrm>
        </p:spPr>
        <p:txBody>
          <a:bodyPr anchor="ctr">
            <a:normAutofit/>
          </a:bodyPr>
          <a:lstStyle>
            <a:lvl1pPr algn="l">
              <a:defRPr sz="586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12800" y="5960533"/>
            <a:ext cx="8463619" cy="2094616"/>
          </a:xfrm>
        </p:spPr>
        <p:txBody>
          <a:bodyPr anchor="ctr">
            <a:normAutofit/>
          </a:bodyPr>
          <a:lstStyle>
            <a:lvl1pPr marL="0" indent="0" algn="l">
              <a:buNone/>
              <a:defRPr sz="2400">
                <a:solidFill>
                  <a:schemeClr val="tx1">
                    <a:lumMod val="75000"/>
                    <a:lumOff val="2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8968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33180" y="812800"/>
            <a:ext cx="8096243" cy="4030133"/>
          </a:xfrm>
        </p:spPr>
        <p:txBody>
          <a:bodyPr anchor="ctr">
            <a:normAutofit/>
          </a:bodyPr>
          <a:lstStyle>
            <a:lvl1pPr algn="l">
              <a:defRPr sz="586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468099" y="4842933"/>
            <a:ext cx="7226405" cy="508000"/>
          </a:xfrm>
        </p:spPr>
        <p:txBody>
          <a:bodyPr anchor="ctr">
            <a:noAutofit/>
          </a:bodyPr>
          <a:lstStyle>
            <a:lvl1pPr marL="0" indent="0">
              <a:buFontTx/>
              <a:buNone/>
              <a:defRPr sz="2133">
                <a:solidFill>
                  <a:schemeClr val="tx1">
                    <a:lumMod val="50000"/>
                    <a:lumOff val="50000"/>
                  </a:schemeClr>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812798" y="5960533"/>
            <a:ext cx="8463620" cy="2094616"/>
          </a:xfrm>
        </p:spPr>
        <p:txBody>
          <a:bodyPr anchor="ctr">
            <a:normAutofit/>
          </a:bodyPr>
          <a:lstStyle>
            <a:lvl1pPr marL="0" indent="0" algn="l">
              <a:buNone/>
              <a:defRPr sz="2400">
                <a:solidFill>
                  <a:schemeClr val="tx1">
                    <a:lumMod val="75000"/>
                    <a:lumOff val="2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643615" y="1053838"/>
            <a:ext cx="609759"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3848742"/>
            <a:ext cx="609759"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566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798" y="2575984"/>
            <a:ext cx="8463620" cy="3460613"/>
          </a:xfrm>
        </p:spPr>
        <p:txBody>
          <a:bodyPr anchor="b">
            <a:normAutofit/>
          </a:bodyPr>
          <a:lstStyle>
            <a:lvl1pPr algn="l">
              <a:defRPr sz="586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12798" y="6036597"/>
            <a:ext cx="8463620" cy="2018552"/>
          </a:xfrm>
        </p:spPr>
        <p:txBody>
          <a:bodyPr anchor="t">
            <a:normAutofit/>
          </a:bodyPr>
          <a:lstStyle>
            <a:lvl1pPr marL="0" indent="0" algn="l">
              <a:buNone/>
              <a:defRPr sz="2400">
                <a:solidFill>
                  <a:schemeClr val="tx1">
                    <a:lumMod val="75000"/>
                    <a:lumOff val="2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7738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33180" y="812800"/>
            <a:ext cx="8096243" cy="4030133"/>
          </a:xfrm>
        </p:spPr>
        <p:txBody>
          <a:bodyPr anchor="ctr">
            <a:normAutofit/>
          </a:bodyPr>
          <a:lstStyle>
            <a:lvl1pPr algn="l">
              <a:defRPr sz="586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812796" y="5350933"/>
            <a:ext cx="8463621" cy="685664"/>
          </a:xfrm>
        </p:spPr>
        <p:txBody>
          <a:bodyPr anchor="b">
            <a:noAutofit/>
          </a:bodyPr>
          <a:lstStyle>
            <a:lvl1pPr marL="0" indent="0">
              <a:buFontTx/>
              <a:buNone/>
              <a:defRPr sz="3200">
                <a:solidFill>
                  <a:schemeClr val="tx1">
                    <a:lumMod val="75000"/>
                    <a:lumOff val="25000"/>
                  </a:schemeClr>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812798" y="6036597"/>
            <a:ext cx="8463620" cy="2018552"/>
          </a:xfrm>
        </p:spPr>
        <p:txBody>
          <a:bodyPr anchor="t">
            <a:normAutofit/>
          </a:bodyPr>
          <a:lstStyle>
            <a:lvl1pPr marL="0" indent="0" algn="l">
              <a:buNone/>
              <a:defRPr sz="2400">
                <a:solidFill>
                  <a:schemeClr val="tx1">
                    <a:lumMod val="50000"/>
                    <a:lumOff val="5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643615" y="1053838"/>
            <a:ext cx="609759"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996933" y="3848742"/>
            <a:ext cx="609759" cy="779701"/>
          </a:xfrm>
          <a:prstGeom prst="rect">
            <a:avLst/>
          </a:prstGeom>
        </p:spPr>
        <p:txBody>
          <a:bodyPr vert="horz" lIns="121920" tIns="60960" rIns="121920" bIns="60960" rtlCol="0" anchor="ctr">
            <a:noAutofit/>
          </a:bodyPr>
          <a:lstStyle/>
          <a:p>
            <a:pPr lvl="0"/>
            <a:r>
              <a:rPr lang="en-US" sz="10666"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02386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131" y="812800"/>
            <a:ext cx="8455287" cy="4030133"/>
          </a:xfrm>
        </p:spPr>
        <p:txBody>
          <a:bodyPr anchor="ctr">
            <a:normAutofit/>
          </a:bodyPr>
          <a:lstStyle>
            <a:lvl1pPr algn="l">
              <a:defRPr sz="5867"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812796" y="5350933"/>
            <a:ext cx="8463621" cy="685664"/>
          </a:xfrm>
        </p:spPr>
        <p:txBody>
          <a:bodyPr anchor="b">
            <a:noAutofit/>
          </a:bodyPr>
          <a:lstStyle>
            <a:lvl1pPr marL="0" indent="0">
              <a:buFontTx/>
              <a:buNone/>
              <a:defRPr sz="3200">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812798" y="6036597"/>
            <a:ext cx="8463620" cy="2018552"/>
          </a:xfrm>
        </p:spPr>
        <p:txBody>
          <a:bodyPr anchor="t">
            <a:normAutofit/>
          </a:bodyPr>
          <a:lstStyle>
            <a:lvl1pPr marL="0" indent="0" algn="l">
              <a:buNone/>
              <a:defRPr sz="2400">
                <a:solidFill>
                  <a:schemeClr val="tx1">
                    <a:lumMod val="50000"/>
                    <a:lumOff val="5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239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5491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9749" y="812801"/>
            <a:ext cx="1305083" cy="7001935"/>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2799" y="812801"/>
            <a:ext cx="6926701" cy="70019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63994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14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798" y="3601158"/>
            <a:ext cx="8463620" cy="2435441"/>
          </a:xfrm>
        </p:spPr>
        <p:txBody>
          <a:bodyPr anchor="b"/>
          <a:lstStyle>
            <a:lvl1pPr algn="l">
              <a:defRPr sz="5333"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12798" y="6036597"/>
            <a:ext cx="8463620" cy="1147200"/>
          </a:xfrm>
        </p:spPr>
        <p:txBody>
          <a:bodyPr anchor="t"/>
          <a:lstStyle>
            <a:lvl1pPr marL="0" indent="0" algn="l">
              <a:buNone/>
              <a:defRPr sz="2667">
                <a:solidFill>
                  <a:schemeClr val="tx1">
                    <a:lumMod val="50000"/>
                    <a:lumOff val="5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8919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0"/>
            <a:ext cx="8463619" cy="17610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2801" y="2880785"/>
            <a:ext cx="4117479" cy="5174363"/>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58939" y="2880787"/>
            <a:ext cx="4117480" cy="5174364"/>
          </a:xfrm>
        </p:spPr>
        <p:txBody>
          <a:bodyPr>
            <a:normAutofit/>
          </a:bodyPr>
          <a:lstStyle>
            <a:lvl1pPr>
              <a:defRPr sz="2400"/>
            </a:lvl1pPr>
            <a:lvl2pPr>
              <a:defRPr sz="2133"/>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371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0"/>
            <a:ext cx="8463617" cy="176106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799" y="2881311"/>
            <a:ext cx="4120896" cy="768349"/>
          </a:xfrm>
        </p:spPr>
        <p:txBody>
          <a:bodyPr anchor="b">
            <a:noAutofit/>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12799" y="3649662"/>
            <a:ext cx="4120896" cy="440548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55520" y="2881311"/>
            <a:ext cx="4120896" cy="768349"/>
          </a:xfrm>
        </p:spPr>
        <p:txBody>
          <a:bodyPr anchor="b">
            <a:noAutofit/>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5155520" y="3649662"/>
            <a:ext cx="4120896" cy="440548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8769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799" y="812800"/>
            <a:ext cx="8463619" cy="17610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5343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436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1998139"/>
            <a:ext cx="3720243" cy="1704621"/>
          </a:xfrm>
        </p:spPr>
        <p:txBody>
          <a:bodyPr anchor="b">
            <a:normAutofit/>
          </a:bodyPr>
          <a:lstStyle>
            <a:lvl1pPr>
              <a:defRPr sz="2667"/>
            </a:lvl1pPr>
          </a:lstStyle>
          <a:p>
            <a:r>
              <a:rPr lang="en-US" smtClean="0"/>
              <a:t>Click to edit Master title style</a:t>
            </a:r>
            <a:endParaRPr lang="en-US" dirty="0"/>
          </a:p>
        </p:txBody>
      </p:sp>
      <p:sp>
        <p:nvSpPr>
          <p:cNvPr id="3" name="Content Placeholder 2"/>
          <p:cNvSpPr>
            <a:spLocks noGrp="1"/>
          </p:cNvSpPr>
          <p:nvPr>
            <p:ph idx="1"/>
          </p:nvPr>
        </p:nvSpPr>
        <p:spPr>
          <a:xfrm>
            <a:off x="4761701" y="686567"/>
            <a:ext cx="4514716" cy="736858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12799" y="3702759"/>
            <a:ext cx="3720243" cy="3445932"/>
          </a:xfrm>
        </p:spPr>
        <p:txBody>
          <a:bodyPr>
            <a:normAutofit/>
          </a:bodyPr>
          <a:lstStyle>
            <a:lvl1pPr marL="0" indent="0">
              <a:buNone/>
              <a:defRPr sz="1867"/>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84491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799" y="6400800"/>
            <a:ext cx="8463619" cy="755651"/>
          </a:xfrm>
        </p:spPr>
        <p:txBody>
          <a:bodyPr anchor="b">
            <a:normAutofit/>
          </a:bodyPr>
          <a:lstStyle>
            <a:lvl1pPr algn="l">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799" y="812800"/>
            <a:ext cx="8463619" cy="5127624"/>
          </a:xfrm>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4" name="Text Placeholder 3"/>
          <p:cNvSpPr>
            <a:spLocks noGrp="1"/>
          </p:cNvSpPr>
          <p:nvPr>
            <p:ph type="body" sz="half" idx="2"/>
          </p:nvPr>
        </p:nvSpPr>
        <p:spPr>
          <a:xfrm>
            <a:off x="812799" y="7156451"/>
            <a:ext cx="8463619" cy="898699"/>
          </a:xfrm>
        </p:spPr>
        <p:txBody>
          <a:bodyPr>
            <a:normAutofit/>
          </a:bodyPr>
          <a:lstStyle>
            <a:lvl1pPr marL="0" indent="0">
              <a:buNone/>
              <a:defRPr sz="16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555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11289" y="-11290"/>
            <a:ext cx="12226407" cy="9166580"/>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0" y="812800"/>
            <a:ext cx="8463617" cy="1761067"/>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2799" y="2880787"/>
            <a:ext cx="8463619" cy="5174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7011" y="8055152"/>
            <a:ext cx="912176"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1D8BD707-D9CF-40AE-B4C6-C98DA3205C09}" type="datetimeFigureOut">
              <a:rPr lang="en-US" smtClean="0"/>
              <a:t>3/30/2023</a:t>
            </a:fld>
            <a:endParaRPr lang="en-US"/>
          </a:p>
        </p:txBody>
      </p:sp>
      <p:sp>
        <p:nvSpPr>
          <p:cNvPr id="5" name="Footer Placeholder 4"/>
          <p:cNvSpPr>
            <a:spLocks noGrp="1"/>
          </p:cNvSpPr>
          <p:nvPr>
            <p:ph type="ftr" sz="quarter" idx="3"/>
          </p:nvPr>
        </p:nvSpPr>
        <p:spPr>
          <a:xfrm>
            <a:off x="812799" y="8055152"/>
            <a:ext cx="6163964" cy="486833"/>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2902" y="8055152"/>
            <a:ext cx="683517" cy="486833"/>
          </a:xfrm>
          <a:prstGeom prst="rect">
            <a:avLst/>
          </a:prstGeom>
        </p:spPr>
        <p:txBody>
          <a:bodyPr vert="horz" lIns="91440" tIns="45720" rIns="91440" bIns="45720" rtlCol="0" anchor="ctr"/>
          <a:lstStyle>
            <a:lvl1pPr algn="r">
              <a:defRPr sz="1200">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633926804"/>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Lst>
  <p:txStyles>
    <p:titleStyle>
      <a:lvl1pPr algn="l" defTabSz="609585" rtl="0" eaLnBrk="1" latinLnBrk="0" hangingPunct="1">
        <a:spcBef>
          <a:spcPct val="0"/>
        </a:spcBef>
        <a:buNone/>
        <a:defRPr sz="48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189" indent="-457189" algn="l" defTabSz="609585" rtl="0" eaLnBrk="1" latinLnBrk="0" hangingPunct="1">
        <a:spcBef>
          <a:spcPts val="1333"/>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990575" indent="-380990" algn="l" defTabSz="609585" rtl="0" eaLnBrk="1" latinLnBrk="0" hangingPunct="1">
        <a:spcBef>
          <a:spcPts val="1333"/>
        </a:spcBef>
        <a:spcAft>
          <a:spcPts val="0"/>
        </a:spcAft>
        <a:buClr>
          <a:schemeClr val="accent1"/>
        </a:buClr>
        <a:buSzPct val="80000"/>
        <a:buFont typeface="Wingdings 3" charset="2"/>
        <a:buChar char=""/>
        <a:defRPr sz="2133" kern="1200">
          <a:solidFill>
            <a:schemeClr val="tx1">
              <a:lumMod val="75000"/>
              <a:lumOff val="25000"/>
            </a:schemeClr>
          </a:solidFill>
          <a:latin typeface="+mn-lt"/>
          <a:ea typeface="+mn-ea"/>
          <a:cs typeface="+mn-cs"/>
        </a:defRPr>
      </a:lvl2pPr>
      <a:lvl3pPr marL="1523962" indent="-304792" algn="l" defTabSz="609585" rtl="0" eaLnBrk="1" latinLnBrk="0" hangingPunct="1">
        <a:spcBef>
          <a:spcPts val="1333"/>
        </a:spcBef>
        <a:spcAft>
          <a:spcPts val="0"/>
        </a:spcAft>
        <a:buClr>
          <a:schemeClr val="accent1"/>
        </a:buClr>
        <a:buSzPct val="80000"/>
        <a:buFont typeface="Wingdings 3" charset="2"/>
        <a:buChar char=""/>
        <a:defRPr sz="1867" kern="1200">
          <a:solidFill>
            <a:schemeClr val="tx1">
              <a:lumMod val="75000"/>
              <a:lumOff val="25000"/>
            </a:schemeClr>
          </a:solidFill>
          <a:latin typeface="+mn-lt"/>
          <a:ea typeface="+mn-ea"/>
          <a:cs typeface="+mn-cs"/>
        </a:defRPr>
      </a:lvl3pPr>
      <a:lvl4pPr marL="2133547"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4pPr>
      <a:lvl5pPr marL="2743131"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5pPr>
      <a:lvl6pPr marL="3352716"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6pPr>
      <a:lvl7pPr marL="3962301"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7pPr>
      <a:lvl8pPr marL="4571886"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8pPr>
      <a:lvl9pPr marL="5181470" indent="-304792" algn="l" defTabSz="609585" rtl="0" eaLnBrk="1" latinLnBrk="0" hangingPunct="1">
        <a:spcBef>
          <a:spcPts val="1333"/>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Identity_manageme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vmware.com/topics/glossary/content/application-security.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Attribute-based_access_control"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9144000" cy="1018116"/>
          </a:xfrm>
        </p:spPr>
        <p:txBody>
          <a:bodyPr/>
          <a:lstStyle/>
          <a:p>
            <a:r>
              <a:rPr lang="en-US" dirty="0" smtClean="0"/>
              <a:t>Access Control</a:t>
            </a:r>
            <a:endParaRPr lang="en-US" dirty="0"/>
          </a:p>
        </p:txBody>
      </p:sp>
      <p:sp>
        <p:nvSpPr>
          <p:cNvPr id="3" name="Subtitle 2"/>
          <p:cNvSpPr>
            <a:spLocks noGrp="1"/>
          </p:cNvSpPr>
          <p:nvPr>
            <p:ph type="subTitle" idx="1"/>
          </p:nvPr>
        </p:nvSpPr>
        <p:spPr>
          <a:xfrm>
            <a:off x="762000" y="4572000"/>
            <a:ext cx="9144000" cy="531283"/>
          </a:xfrm>
        </p:spPr>
        <p:txBody>
          <a:bodyPr>
            <a:normAutofit/>
          </a:bodyPr>
          <a:lstStyle/>
          <a:p>
            <a:r>
              <a:rPr lang="en-US" sz="2800" b="1" dirty="0" smtClean="0">
                <a:solidFill>
                  <a:srgbClr val="FF0000"/>
                </a:solidFill>
              </a:rPr>
              <a:t>Lecture (9-10)-(11-12)-(13-14)</a:t>
            </a:r>
            <a:endParaRPr lang="en-US" sz="2800" b="1" dirty="0">
              <a:solidFill>
                <a:srgbClr val="FF0000"/>
              </a:solidFill>
            </a:endParaRPr>
          </a:p>
        </p:txBody>
      </p:sp>
      <p:sp>
        <p:nvSpPr>
          <p:cNvPr id="4" name="TextBox 3"/>
          <p:cNvSpPr txBox="1"/>
          <p:nvPr/>
        </p:nvSpPr>
        <p:spPr>
          <a:xfrm>
            <a:off x="457200" y="7162800"/>
            <a:ext cx="4572000" cy="1200329"/>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Dr. Tehsin </a:t>
            </a:r>
            <a:r>
              <a:rPr lang="en-US" sz="3600" dirty="0" smtClean="0">
                <a:latin typeface="Times New Roman" panose="02020603050405020304" pitchFamily="18" charset="0"/>
                <a:cs typeface="Times New Roman" panose="02020603050405020304" pitchFamily="18" charset="0"/>
              </a:rPr>
              <a:t>Kanwal</a:t>
            </a:r>
          </a:p>
          <a:p>
            <a:r>
              <a:rPr lang="en-US" sz="3600" dirty="0" smtClean="0">
                <a:latin typeface="Times New Roman" panose="02020603050405020304" pitchFamily="18" charset="0"/>
                <a:cs typeface="Times New Roman" panose="02020603050405020304" pitchFamily="18" charset="0"/>
              </a:rPr>
              <a:t>Assistant Professor</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796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515600" cy="1225548"/>
          </a:xfrm>
        </p:spPr>
        <p:txBody>
          <a:bodyPr>
            <a:normAutofit fontScale="90000"/>
          </a:bodyPr>
          <a:lstStyle/>
          <a:p>
            <a:r>
              <a:rPr lang="en-US" dirty="0" smtClean="0">
                <a:solidFill>
                  <a:srgbClr val="FF0000"/>
                </a:solidFill>
              </a:rPr>
              <a:t>Effects of Breaches in Access Control</a:t>
            </a:r>
            <a:endParaRPr lang="en-US" dirty="0">
              <a:solidFill>
                <a:srgbClr val="FF0000"/>
              </a:solidFill>
            </a:endParaRPr>
          </a:p>
        </p:txBody>
      </p:sp>
      <p:sp>
        <p:nvSpPr>
          <p:cNvPr id="3" name="Text Placeholder 2"/>
          <p:cNvSpPr>
            <a:spLocks noGrp="1"/>
          </p:cNvSpPr>
          <p:nvPr>
            <p:ph type="body" idx="1"/>
          </p:nvPr>
        </p:nvSpPr>
        <p:spPr>
          <a:xfrm>
            <a:off x="838200" y="2057400"/>
            <a:ext cx="10515600" cy="2000249"/>
          </a:xfrm>
        </p:spPr>
        <p:txBody>
          <a:bodyPr>
            <a:noAutofit/>
          </a:bodyPr>
          <a:lstStyle/>
          <a:p>
            <a:r>
              <a:rPr lang="en-US" dirty="0" smtClean="0">
                <a:solidFill>
                  <a:schemeClr val="tx1"/>
                </a:solidFill>
              </a:rPr>
              <a:t>The following list details some of the losses that can occur:</a:t>
            </a:r>
          </a:p>
          <a:p>
            <a:r>
              <a:rPr lang="en-US" dirty="0" smtClean="0">
                <a:solidFill>
                  <a:schemeClr val="tx1"/>
                </a:solidFill>
              </a:rPr>
              <a:t>•	 Disclosure of private information</a:t>
            </a:r>
          </a:p>
          <a:p>
            <a:r>
              <a:rPr lang="en-US" dirty="0" smtClean="0">
                <a:solidFill>
                  <a:schemeClr val="tx1"/>
                </a:solidFill>
              </a:rPr>
              <a:t>•	 Corruption of data</a:t>
            </a:r>
          </a:p>
          <a:p>
            <a:r>
              <a:rPr lang="en-US" dirty="0" smtClean="0">
                <a:solidFill>
                  <a:schemeClr val="tx1"/>
                </a:solidFill>
              </a:rPr>
              <a:t>•	 Loss of business intelligence</a:t>
            </a:r>
          </a:p>
          <a:p>
            <a:r>
              <a:rPr lang="en-US" dirty="0" smtClean="0">
                <a:solidFill>
                  <a:schemeClr val="tx1"/>
                </a:solidFill>
              </a:rPr>
              <a:t>•	 Danger to facilities, staff, and systems</a:t>
            </a:r>
          </a:p>
          <a:p>
            <a:r>
              <a:rPr lang="en-US" dirty="0" smtClean="0">
                <a:solidFill>
                  <a:schemeClr val="tx1"/>
                </a:solidFill>
              </a:rPr>
              <a:t>•	 Damage to equipment</a:t>
            </a:r>
          </a:p>
          <a:p>
            <a:r>
              <a:rPr lang="en-US" dirty="0" smtClean="0">
                <a:solidFill>
                  <a:schemeClr val="tx1"/>
                </a:solidFill>
              </a:rPr>
              <a:t>•	 Failure of systems and business processes</a:t>
            </a:r>
            <a:endParaRPr lang="en-US" dirty="0">
              <a:solidFill>
                <a:schemeClr val="tx1"/>
              </a:solidFill>
            </a:endParaRPr>
          </a:p>
        </p:txBody>
      </p:sp>
    </p:spTree>
    <p:extLst>
      <p:ext uri="{BB962C8B-B14F-4D97-AF65-F5344CB8AC3E}">
        <p14:creationId xmlns:p14="http://schemas.microsoft.com/office/powerpoint/2010/main" val="3183386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10177272" cy="1066800"/>
          </a:xfrm>
        </p:spPr>
        <p:txBody>
          <a:bodyPr/>
          <a:lstStyle/>
          <a:p>
            <a:r>
              <a:rPr lang="en-US" b="1" dirty="0">
                <a:solidFill>
                  <a:srgbClr val="F20000"/>
                </a:solidFill>
              </a:rPr>
              <a:t>Threats to Access </a:t>
            </a:r>
            <a:r>
              <a:rPr lang="en-US" b="1" dirty="0" smtClean="0">
                <a:solidFill>
                  <a:srgbClr val="F20000"/>
                </a:solidFill>
              </a:rPr>
              <a:t>Controls</a:t>
            </a:r>
            <a:endParaRPr lang="en-US" b="1" dirty="0">
              <a:solidFill>
                <a:srgbClr val="F20000"/>
              </a:solidFill>
            </a:endParaRPr>
          </a:p>
        </p:txBody>
      </p:sp>
      <p:sp>
        <p:nvSpPr>
          <p:cNvPr id="5" name="Content Placeholder 4"/>
          <p:cNvSpPr>
            <a:spLocks noGrp="1"/>
          </p:cNvSpPr>
          <p:nvPr>
            <p:ph idx="1"/>
          </p:nvPr>
        </p:nvSpPr>
        <p:spPr>
          <a:xfrm>
            <a:off x="1066800" y="2286000"/>
            <a:ext cx="8463619" cy="5174364"/>
          </a:xfrm>
        </p:spPr>
        <p:txBody>
          <a:bodyPr>
            <a:normAutofit fontScale="92500" lnSpcReduction="10000"/>
          </a:bodyPr>
          <a:lstStyle/>
          <a:p>
            <a:endParaRPr lang="en-US" dirty="0" smtClean="0"/>
          </a:p>
          <a:p>
            <a:r>
              <a:rPr lang="en-US" sz="2800" dirty="0" smtClean="0"/>
              <a:t>Gaining </a:t>
            </a:r>
            <a:r>
              <a:rPr lang="en-US" sz="2800" dirty="0"/>
              <a:t>physical </a:t>
            </a:r>
            <a:r>
              <a:rPr lang="en-US" sz="2800" dirty="0" smtClean="0"/>
              <a:t>access</a:t>
            </a:r>
          </a:p>
          <a:p>
            <a:r>
              <a:rPr lang="en-US" sz="2800" dirty="0"/>
              <a:t>Eavesdropping by observation</a:t>
            </a:r>
            <a:r>
              <a:rPr lang="en-US" sz="2800" dirty="0" smtClean="0"/>
              <a:t>—</a:t>
            </a:r>
          </a:p>
          <a:p>
            <a:r>
              <a:rPr lang="en-US" sz="2800" dirty="0"/>
              <a:t>Bypassing </a:t>
            </a:r>
            <a:r>
              <a:rPr lang="en-US" sz="2800" dirty="0" smtClean="0"/>
              <a:t>security</a:t>
            </a:r>
          </a:p>
          <a:p>
            <a:r>
              <a:rPr lang="en-US" sz="2800" dirty="0"/>
              <a:t>Exploiting hardware and </a:t>
            </a:r>
            <a:r>
              <a:rPr lang="en-US" sz="2800" dirty="0" smtClean="0"/>
              <a:t>software</a:t>
            </a:r>
          </a:p>
          <a:p>
            <a:r>
              <a:rPr lang="en-US" sz="2800" dirty="0"/>
              <a:t>Reusing or discarding </a:t>
            </a:r>
            <a:r>
              <a:rPr lang="en-US" sz="2800" dirty="0" smtClean="0"/>
              <a:t>media</a:t>
            </a:r>
          </a:p>
          <a:p>
            <a:r>
              <a:rPr lang="en-US" sz="2800" dirty="0"/>
              <a:t>Electronic </a:t>
            </a:r>
            <a:r>
              <a:rPr lang="en-US" sz="2800" dirty="0" smtClean="0"/>
              <a:t>eavesdropping</a:t>
            </a:r>
          </a:p>
          <a:p>
            <a:r>
              <a:rPr lang="en-US" sz="2800" dirty="0"/>
              <a:t>Intercepting </a:t>
            </a:r>
            <a:r>
              <a:rPr lang="en-US" sz="2800" dirty="0" smtClean="0"/>
              <a:t>communication</a:t>
            </a:r>
          </a:p>
          <a:p>
            <a:r>
              <a:rPr lang="en-US" sz="2800" dirty="0"/>
              <a:t>Accessing </a:t>
            </a:r>
            <a:r>
              <a:rPr lang="en-US" sz="2800" dirty="0" smtClean="0"/>
              <a:t>networks</a:t>
            </a:r>
          </a:p>
          <a:p>
            <a:r>
              <a:rPr lang="en-US" sz="2800" dirty="0"/>
              <a:t>Exploiting applications</a:t>
            </a:r>
          </a:p>
        </p:txBody>
      </p:sp>
    </p:spTree>
    <p:extLst>
      <p:ext uri="{BB962C8B-B14F-4D97-AF65-F5344CB8AC3E}">
        <p14:creationId xmlns:p14="http://schemas.microsoft.com/office/powerpoint/2010/main" val="224140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1133"/>
            <a:ext cx="8463617" cy="1303867"/>
          </a:xfrm>
        </p:spPr>
        <p:txBody>
          <a:bodyPr/>
          <a:lstStyle/>
          <a:p>
            <a:r>
              <a:rPr lang="en-US" dirty="0"/>
              <a:t>Operating Systems-Based DAC</a:t>
            </a:r>
          </a:p>
        </p:txBody>
      </p:sp>
      <p:sp>
        <p:nvSpPr>
          <p:cNvPr id="3" name="Content Placeholder 2"/>
          <p:cNvSpPr>
            <a:spLocks noGrp="1"/>
          </p:cNvSpPr>
          <p:nvPr>
            <p:ph idx="1"/>
          </p:nvPr>
        </p:nvSpPr>
        <p:spPr>
          <a:xfrm>
            <a:off x="152400" y="2362200"/>
            <a:ext cx="10312400" cy="5174364"/>
          </a:xfrm>
        </p:spPr>
        <p:txBody>
          <a:bodyPr>
            <a:noAutofit/>
          </a:bodyPr>
          <a:lstStyle/>
          <a:p>
            <a:pPr algn="just"/>
            <a:r>
              <a:rPr lang="en-US" sz="2800" dirty="0"/>
              <a:t>Operating systems have primary responsibility for controlling access to system resources </a:t>
            </a:r>
            <a:r>
              <a:rPr lang="en-US" sz="2800" dirty="0" smtClean="0"/>
              <a:t>such </a:t>
            </a:r>
            <a:r>
              <a:rPr lang="en-US" sz="2800" dirty="0"/>
              <a:t>as files, memory, and applications. </a:t>
            </a:r>
            <a:endParaRPr lang="en-US" sz="2800" dirty="0" smtClean="0"/>
          </a:p>
          <a:p>
            <a:pPr algn="just"/>
            <a:r>
              <a:rPr lang="en-US" sz="2800" dirty="0" smtClean="0"/>
              <a:t>One </a:t>
            </a:r>
            <a:r>
              <a:rPr lang="en-US" sz="2800" dirty="0"/>
              <a:t>of the main jobs for security administrators is </a:t>
            </a:r>
            <a:r>
              <a:rPr lang="en-US" sz="2800" dirty="0" smtClean="0"/>
              <a:t>to </a:t>
            </a:r>
            <a:r>
              <a:rPr lang="en-US" sz="2800" dirty="0"/>
              <a:t>maintain access controls. </a:t>
            </a:r>
            <a:endParaRPr lang="en-US" sz="2800" dirty="0" smtClean="0"/>
          </a:p>
          <a:p>
            <a:pPr algn="just"/>
            <a:r>
              <a:rPr lang="en-US" sz="2800" dirty="0" smtClean="0"/>
              <a:t>Access </a:t>
            </a:r>
            <a:r>
              <a:rPr lang="en-US" sz="2800" dirty="0"/>
              <a:t>controls are </a:t>
            </a:r>
            <a:r>
              <a:rPr lang="en-US" sz="2800" b="1" dirty="0"/>
              <a:t>effective</a:t>
            </a:r>
            <a:r>
              <a:rPr lang="en-US" sz="2800" dirty="0"/>
              <a:t> when they ensure that only </a:t>
            </a:r>
            <a:r>
              <a:rPr lang="en-US" sz="2800" dirty="0" smtClean="0"/>
              <a:t>authorized </a:t>
            </a:r>
            <a:r>
              <a:rPr lang="en-US" sz="2800" dirty="0"/>
              <a:t>users can access resources. They are </a:t>
            </a:r>
            <a:r>
              <a:rPr lang="en-US" sz="2800" b="1" dirty="0"/>
              <a:t>efficient</a:t>
            </a:r>
            <a:r>
              <a:rPr lang="en-US" sz="2800" dirty="0"/>
              <a:t> when they ensure that users can access </a:t>
            </a:r>
            <a:r>
              <a:rPr lang="en-US" sz="2800" dirty="0" smtClean="0"/>
              <a:t>all </a:t>
            </a:r>
            <a:r>
              <a:rPr lang="en-US" sz="2800" dirty="0"/>
              <a:t>the resources they need</a:t>
            </a:r>
            <a:r>
              <a:rPr lang="en-US" sz="2800" dirty="0" smtClean="0"/>
              <a:t>.</a:t>
            </a:r>
          </a:p>
          <a:p>
            <a:pPr algn="just"/>
            <a:r>
              <a:rPr lang="en-US" sz="2800" dirty="0" smtClean="0"/>
              <a:t>Creating </a:t>
            </a:r>
            <a:r>
              <a:rPr lang="en-US" sz="2800" dirty="0"/>
              <a:t>access controls that are both effective and efficient can </a:t>
            </a:r>
            <a:r>
              <a:rPr lang="en-US" sz="2800" dirty="0" smtClean="0"/>
              <a:t>be </a:t>
            </a:r>
            <a:r>
              <a:rPr lang="en-US" sz="2800" dirty="0"/>
              <a:t>challenging. </a:t>
            </a:r>
          </a:p>
        </p:txBody>
      </p:sp>
    </p:spTree>
    <p:extLst>
      <p:ext uri="{BB962C8B-B14F-4D97-AF65-F5344CB8AC3E}">
        <p14:creationId xmlns:p14="http://schemas.microsoft.com/office/powerpoint/2010/main" val="4031669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Application-Based DAC</a:t>
            </a:r>
            <a:br>
              <a:rPr lang="en-US" dirty="0"/>
            </a:br>
            <a:endParaRPr lang="en-US" dirty="0"/>
          </a:p>
        </p:txBody>
      </p:sp>
      <p:sp>
        <p:nvSpPr>
          <p:cNvPr id="3" name="Content Placeholder 2"/>
          <p:cNvSpPr>
            <a:spLocks noGrp="1"/>
          </p:cNvSpPr>
          <p:nvPr>
            <p:ph idx="1"/>
          </p:nvPr>
        </p:nvSpPr>
        <p:spPr/>
        <p:txBody>
          <a:bodyPr/>
          <a:lstStyle/>
          <a:p>
            <a:pPr algn="just"/>
            <a:r>
              <a:rPr lang="en-US" dirty="0" smtClean="0"/>
              <a:t>Application-based </a:t>
            </a:r>
            <a:r>
              <a:rPr lang="en-US" dirty="0"/>
              <a:t>DAC denies access based on context or content. </a:t>
            </a:r>
            <a:endParaRPr lang="en-US" dirty="0" smtClean="0"/>
          </a:p>
          <a:p>
            <a:pPr algn="just"/>
            <a:r>
              <a:rPr lang="en-US" dirty="0" smtClean="0"/>
              <a:t>The </a:t>
            </a:r>
            <a:r>
              <a:rPr lang="en-US" dirty="0"/>
              <a:t>application presents </a:t>
            </a:r>
            <a:r>
              <a:rPr lang="en-US" dirty="0" smtClean="0"/>
              <a:t>only </a:t>
            </a:r>
            <a:r>
              <a:rPr lang="en-US" dirty="0"/>
              <a:t>options that are authorized for the current user. </a:t>
            </a:r>
            <a:endParaRPr lang="en-US" dirty="0" smtClean="0"/>
          </a:p>
          <a:p>
            <a:pPr lvl="1" algn="just"/>
            <a:r>
              <a:rPr lang="en-US" dirty="0" smtClean="0"/>
              <a:t>For </a:t>
            </a:r>
            <a:r>
              <a:rPr lang="en-US" dirty="0"/>
              <a:t>example, an automatic teller </a:t>
            </a:r>
            <a:r>
              <a:rPr lang="en-US" dirty="0" smtClean="0"/>
              <a:t>machine </a:t>
            </a:r>
            <a:r>
              <a:rPr lang="en-US" dirty="0"/>
              <a:t>(ATM) menu limits access by displaying only the options that are available to a </a:t>
            </a:r>
            <a:r>
              <a:rPr lang="en-US" dirty="0" smtClean="0"/>
              <a:t>particular </a:t>
            </a:r>
            <a:r>
              <a:rPr lang="en-US" dirty="0"/>
              <a:t>user</a:t>
            </a:r>
            <a:r>
              <a:rPr lang="en-US" dirty="0" smtClean="0"/>
              <a:t>.</a:t>
            </a:r>
          </a:p>
          <a:p>
            <a:pPr lvl="1" algn="just"/>
            <a:r>
              <a:rPr lang="en-US" dirty="0" smtClean="0"/>
              <a:t> </a:t>
            </a:r>
            <a:r>
              <a:rPr lang="en-US" dirty="0"/>
              <a:t>You can apply security controls using these types of DACs based on user </a:t>
            </a:r>
            <a:r>
              <a:rPr lang="en-US" dirty="0" smtClean="0"/>
              <a:t>context or </a:t>
            </a:r>
            <a:r>
              <a:rPr lang="en-US" dirty="0"/>
              <a:t>resource </a:t>
            </a:r>
            <a:r>
              <a:rPr lang="en-US" dirty="0" smtClean="0"/>
              <a:t>contents</a:t>
            </a:r>
            <a:endParaRPr lang="en-US" dirty="0"/>
          </a:p>
        </p:txBody>
      </p:sp>
    </p:spTree>
    <p:extLst>
      <p:ext uri="{BB962C8B-B14F-4D97-AF65-F5344CB8AC3E}">
        <p14:creationId xmlns:p14="http://schemas.microsoft.com/office/powerpoint/2010/main" val="955567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762000"/>
            <a:ext cx="11668282" cy="7615237"/>
          </a:xfrm>
          <a:prstGeom prst="rect">
            <a:avLst/>
          </a:prstGeom>
        </p:spPr>
      </p:pic>
    </p:spTree>
    <p:extLst>
      <p:ext uri="{BB962C8B-B14F-4D97-AF65-F5344CB8AC3E}">
        <p14:creationId xmlns:p14="http://schemas.microsoft.com/office/powerpoint/2010/main" val="1908568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838200"/>
            <a:ext cx="11730333" cy="7666060"/>
          </a:xfrm>
          <a:prstGeom prst="rect">
            <a:avLst/>
          </a:prstGeom>
        </p:spPr>
      </p:pic>
    </p:spTree>
    <p:extLst>
      <p:ext uri="{BB962C8B-B14F-4D97-AF65-F5344CB8AC3E}">
        <p14:creationId xmlns:p14="http://schemas.microsoft.com/office/powerpoint/2010/main" val="2537930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762000"/>
            <a:ext cx="11813102" cy="7696200"/>
          </a:xfrm>
          <a:prstGeom prst="rect">
            <a:avLst/>
          </a:prstGeom>
        </p:spPr>
      </p:pic>
    </p:spTree>
    <p:extLst>
      <p:ext uri="{BB962C8B-B14F-4D97-AF65-F5344CB8AC3E}">
        <p14:creationId xmlns:p14="http://schemas.microsoft.com/office/powerpoint/2010/main" val="577319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1792" y="533400"/>
            <a:ext cx="11980208" cy="7842639"/>
          </a:xfrm>
          <a:prstGeom prst="rect">
            <a:avLst/>
          </a:prstGeom>
        </p:spPr>
      </p:pic>
    </p:spTree>
    <p:extLst>
      <p:ext uri="{BB962C8B-B14F-4D97-AF65-F5344CB8AC3E}">
        <p14:creationId xmlns:p14="http://schemas.microsoft.com/office/powerpoint/2010/main" val="36664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04801"/>
            <a:ext cx="11811000" cy="7951176"/>
          </a:xfrm>
          <a:prstGeom prst="rect">
            <a:avLst/>
          </a:prstGeom>
        </p:spPr>
      </p:pic>
    </p:spTree>
    <p:extLst>
      <p:ext uri="{BB962C8B-B14F-4D97-AF65-F5344CB8AC3E}">
        <p14:creationId xmlns:p14="http://schemas.microsoft.com/office/powerpoint/2010/main" val="3437796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685800"/>
            <a:ext cx="11724154" cy="7620000"/>
          </a:xfrm>
          <a:prstGeom prst="rect">
            <a:avLst/>
          </a:prstGeom>
        </p:spPr>
      </p:pic>
    </p:spTree>
    <p:extLst>
      <p:ext uri="{BB962C8B-B14F-4D97-AF65-F5344CB8AC3E}">
        <p14:creationId xmlns:p14="http://schemas.microsoft.com/office/powerpoint/2010/main" val="1793745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8600" y="609600"/>
            <a:ext cx="11963400" cy="8186738"/>
          </a:xfrm>
          <a:prstGeom prst="rect">
            <a:avLst/>
          </a:prstGeom>
        </p:spPr>
      </p:pic>
    </p:spTree>
    <p:extLst>
      <p:ext uri="{BB962C8B-B14F-4D97-AF65-F5344CB8AC3E}">
        <p14:creationId xmlns:p14="http://schemas.microsoft.com/office/powerpoint/2010/main" val="2363598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1" y="685800"/>
            <a:ext cx="11815760" cy="7596187"/>
          </a:xfrm>
          <a:prstGeom prst="rect">
            <a:avLst/>
          </a:prstGeom>
        </p:spPr>
      </p:pic>
    </p:spTree>
    <p:extLst>
      <p:ext uri="{BB962C8B-B14F-4D97-AF65-F5344CB8AC3E}">
        <p14:creationId xmlns:p14="http://schemas.microsoft.com/office/powerpoint/2010/main" val="2081659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762000"/>
            <a:ext cx="11744013" cy="7662862"/>
          </a:xfrm>
          <a:prstGeom prst="rect">
            <a:avLst/>
          </a:prstGeom>
        </p:spPr>
      </p:pic>
    </p:spTree>
    <p:extLst>
      <p:ext uri="{BB962C8B-B14F-4D97-AF65-F5344CB8AC3E}">
        <p14:creationId xmlns:p14="http://schemas.microsoft.com/office/powerpoint/2010/main" val="2681693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304" y="457200"/>
            <a:ext cx="11635034" cy="8143875"/>
          </a:xfrm>
          <a:prstGeom prst="rect">
            <a:avLst/>
          </a:prstGeom>
        </p:spPr>
      </p:pic>
    </p:spTree>
    <p:extLst>
      <p:ext uri="{BB962C8B-B14F-4D97-AF65-F5344CB8AC3E}">
        <p14:creationId xmlns:p14="http://schemas.microsoft.com/office/powerpoint/2010/main" val="3131616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125" y="1995487"/>
            <a:ext cx="7905750" cy="5153025"/>
          </a:xfrm>
          <a:prstGeom prst="rect">
            <a:avLst/>
          </a:prstGeom>
        </p:spPr>
      </p:pic>
    </p:spTree>
    <p:extLst>
      <p:ext uri="{BB962C8B-B14F-4D97-AF65-F5344CB8AC3E}">
        <p14:creationId xmlns:p14="http://schemas.microsoft.com/office/powerpoint/2010/main" val="3990900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4075" y="1971675"/>
            <a:ext cx="7943850" cy="5200650"/>
          </a:xfrm>
          <a:prstGeom prst="rect">
            <a:avLst/>
          </a:prstGeom>
        </p:spPr>
      </p:pic>
    </p:spTree>
    <p:extLst>
      <p:ext uri="{BB962C8B-B14F-4D97-AF65-F5344CB8AC3E}">
        <p14:creationId xmlns:p14="http://schemas.microsoft.com/office/powerpoint/2010/main" val="2452734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762000"/>
            <a:ext cx="11551378" cy="7548562"/>
          </a:xfrm>
          <a:prstGeom prst="rect">
            <a:avLst/>
          </a:prstGeom>
        </p:spPr>
      </p:pic>
    </p:spTree>
    <p:extLst>
      <p:ext uri="{BB962C8B-B14F-4D97-AF65-F5344CB8AC3E}">
        <p14:creationId xmlns:p14="http://schemas.microsoft.com/office/powerpoint/2010/main" val="611210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936" y="762000"/>
            <a:ext cx="11930064" cy="7772400"/>
          </a:xfrm>
          <a:prstGeom prst="rect">
            <a:avLst/>
          </a:prstGeom>
        </p:spPr>
      </p:pic>
    </p:spTree>
    <p:extLst>
      <p:ext uri="{BB962C8B-B14F-4D97-AF65-F5344CB8AC3E}">
        <p14:creationId xmlns:p14="http://schemas.microsoft.com/office/powerpoint/2010/main" val="1358737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338" y="685800"/>
            <a:ext cx="11915776" cy="7772400"/>
          </a:xfrm>
          <a:prstGeom prst="rect">
            <a:avLst/>
          </a:prstGeom>
        </p:spPr>
      </p:pic>
    </p:spTree>
    <p:extLst>
      <p:ext uri="{BB962C8B-B14F-4D97-AF65-F5344CB8AC3E}">
        <p14:creationId xmlns:p14="http://schemas.microsoft.com/office/powerpoint/2010/main" val="1105298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558" y="762000"/>
            <a:ext cx="12010585" cy="7772400"/>
          </a:xfrm>
          <a:prstGeom prst="rect">
            <a:avLst/>
          </a:prstGeom>
        </p:spPr>
      </p:pic>
    </p:spTree>
    <p:extLst>
      <p:ext uri="{BB962C8B-B14F-4D97-AF65-F5344CB8AC3E}">
        <p14:creationId xmlns:p14="http://schemas.microsoft.com/office/powerpoint/2010/main" val="35904563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540" y="0"/>
            <a:ext cx="11703120" cy="7620000"/>
          </a:xfrm>
          <a:prstGeom prst="rect">
            <a:avLst/>
          </a:prstGeom>
        </p:spPr>
      </p:pic>
      <p:sp>
        <p:nvSpPr>
          <p:cNvPr id="3" name="TextBox 2"/>
          <p:cNvSpPr txBox="1"/>
          <p:nvPr/>
        </p:nvSpPr>
        <p:spPr>
          <a:xfrm>
            <a:off x="533400" y="7620000"/>
            <a:ext cx="11201400" cy="1200329"/>
          </a:xfrm>
          <a:prstGeom prst="rect">
            <a:avLst/>
          </a:prstGeom>
          <a:noFill/>
        </p:spPr>
        <p:txBody>
          <a:bodyPr wrap="square" rtlCol="0">
            <a:spAutoFit/>
          </a:bodyPr>
          <a:lstStyle/>
          <a:p>
            <a:r>
              <a:rPr lang="en-US" sz="3600" dirty="0" smtClean="0">
                <a:solidFill>
                  <a:srgbClr val="DA0000"/>
                </a:solidFill>
              </a:rPr>
              <a:t>Please see detailed case study at page no 147 from William Stalling Book.</a:t>
            </a:r>
            <a:endParaRPr lang="en-US" sz="3600" dirty="0">
              <a:solidFill>
                <a:srgbClr val="DA0000"/>
              </a:solidFill>
            </a:endParaRPr>
          </a:p>
        </p:txBody>
      </p:sp>
    </p:spTree>
    <p:extLst>
      <p:ext uri="{BB962C8B-B14F-4D97-AF65-F5344CB8AC3E}">
        <p14:creationId xmlns:p14="http://schemas.microsoft.com/office/powerpoint/2010/main" val="350024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52401" y="457200"/>
            <a:ext cx="12039600" cy="7653338"/>
          </a:xfrm>
          <a:prstGeom prst="rect">
            <a:avLst/>
          </a:prstGeom>
        </p:spPr>
      </p:pic>
    </p:spTree>
    <p:extLst>
      <p:ext uri="{BB962C8B-B14F-4D97-AF65-F5344CB8AC3E}">
        <p14:creationId xmlns:p14="http://schemas.microsoft.com/office/powerpoint/2010/main" val="26652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00" y="533400"/>
            <a:ext cx="11084391" cy="1016000"/>
          </a:xfrm>
        </p:spPr>
        <p:txBody>
          <a:bodyPr>
            <a:normAutofit fontScale="90000"/>
          </a:bodyPr>
          <a:lstStyle/>
          <a:p>
            <a:r>
              <a:rPr lang="en-US" dirty="0"/>
              <a:t>Content-Dependent Access Control</a:t>
            </a:r>
          </a:p>
        </p:txBody>
      </p:sp>
      <p:sp>
        <p:nvSpPr>
          <p:cNvPr id="3" name="Text Placeholder 2"/>
          <p:cNvSpPr>
            <a:spLocks noGrp="1"/>
          </p:cNvSpPr>
          <p:nvPr>
            <p:ph type="body" idx="1"/>
          </p:nvPr>
        </p:nvSpPr>
        <p:spPr>
          <a:xfrm>
            <a:off x="0" y="1828800"/>
            <a:ext cx="10363200" cy="6477000"/>
          </a:xfrm>
        </p:spPr>
        <p:txBody>
          <a:bodyPr>
            <a:noAutofit/>
          </a:bodyPr>
          <a:lstStyle/>
          <a:p>
            <a:pPr marL="457200" indent="-457200" algn="just">
              <a:buFont typeface="Wingdings" panose="05000000000000000000" pitchFamily="2" charset="2"/>
              <a:buChar char="Ø"/>
            </a:pPr>
            <a:r>
              <a:rPr lang="en-US" sz="3200" dirty="0" smtClean="0">
                <a:solidFill>
                  <a:schemeClr val="tx1"/>
                </a:solidFill>
              </a:rPr>
              <a:t>Content dependent </a:t>
            </a:r>
            <a:r>
              <a:rPr lang="en-US" sz="3200" dirty="0">
                <a:solidFill>
                  <a:schemeClr val="tx1"/>
                </a:solidFill>
              </a:rPr>
              <a:t>access control is based on what is contained in the </a:t>
            </a:r>
            <a:r>
              <a:rPr lang="en-US" sz="3200" dirty="0" smtClean="0">
                <a:solidFill>
                  <a:schemeClr val="tx1"/>
                </a:solidFill>
              </a:rPr>
              <a:t>data.</a:t>
            </a:r>
          </a:p>
          <a:p>
            <a:pPr marL="457200" indent="-457200" algn="just">
              <a:buFont typeface="Wingdings" panose="05000000000000000000" pitchFamily="2" charset="2"/>
              <a:buChar char="Ø"/>
            </a:pPr>
            <a:r>
              <a:rPr lang="en-US" sz="3200" dirty="0" smtClean="0">
                <a:solidFill>
                  <a:schemeClr val="tx1"/>
                </a:solidFill>
              </a:rPr>
              <a:t>CDAC </a:t>
            </a:r>
            <a:r>
              <a:rPr lang="en-US" sz="3200" dirty="0">
                <a:solidFill>
                  <a:schemeClr val="tx1"/>
                </a:solidFill>
              </a:rPr>
              <a:t>requires the access control mechanism (the </a:t>
            </a:r>
            <a:r>
              <a:rPr lang="en-US" sz="3200" b="1" dirty="0">
                <a:solidFill>
                  <a:schemeClr val="tx1"/>
                </a:solidFill>
              </a:rPr>
              <a:t>arbiter program,</a:t>
            </a:r>
            <a:r>
              <a:rPr lang="en-US" sz="3200" dirty="0">
                <a:solidFill>
                  <a:schemeClr val="tx1"/>
                </a:solidFill>
              </a:rPr>
              <a:t> which is part of the application, not the </a:t>
            </a:r>
            <a:r>
              <a:rPr lang="en-US" sz="3200" dirty="0" smtClean="0">
                <a:solidFill>
                  <a:schemeClr val="tx1"/>
                </a:solidFill>
              </a:rPr>
              <a:t>operating </a:t>
            </a:r>
            <a:r>
              <a:rPr lang="en-US" sz="3200" dirty="0">
                <a:solidFill>
                  <a:schemeClr val="tx1"/>
                </a:solidFill>
              </a:rPr>
              <a:t>system) </a:t>
            </a:r>
            <a:endParaRPr lang="en-US" sz="3200" dirty="0" smtClean="0">
              <a:solidFill>
                <a:schemeClr val="tx1"/>
              </a:solidFill>
            </a:endParaRPr>
          </a:p>
          <a:p>
            <a:pPr marL="457200" indent="-457200" algn="just">
              <a:buFont typeface="Wingdings" panose="05000000000000000000" pitchFamily="2" charset="2"/>
              <a:buChar char="Ø"/>
            </a:pPr>
            <a:r>
              <a:rPr lang="en-US" sz="3200" b="1" dirty="0" smtClean="0">
                <a:solidFill>
                  <a:schemeClr val="tx1"/>
                </a:solidFill>
              </a:rPr>
              <a:t>Arbiter </a:t>
            </a:r>
            <a:r>
              <a:rPr lang="en-US" sz="3200" b="1" dirty="0">
                <a:solidFill>
                  <a:schemeClr val="tx1"/>
                </a:solidFill>
              </a:rPr>
              <a:t>program </a:t>
            </a:r>
            <a:r>
              <a:rPr lang="en-US" sz="3200" dirty="0" smtClean="0">
                <a:solidFill>
                  <a:schemeClr val="tx1"/>
                </a:solidFill>
              </a:rPr>
              <a:t>look </a:t>
            </a:r>
            <a:r>
              <a:rPr lang="en-US" sz="3200" dirty="0">
                <a:solidFill>
                  <a:schemeClr val="tx1"/>
                </a:solidFill>
              </a:rPr>
              <a:t>at the data to decide who should get to see it. </a:t>
            </a:r>
            <a:endParaRPr lang="en-US" sz="3200" dirty="0" smtClean="0">
              <a:solidFill>
                <a:schemeClr val="tx1"/>
              </a:solidFill>
            </a:endParaRPr>
          </a:p>
          <a:p>
            <a:pPr marL="457200" indent="-457200" algn="just">
              <a:buFont typeface="Wingdings" panose="05000000000000000000" pitchFamily="2" charset="2"/>
              <a:buChar char="Ø"/>
            </a:pPr>
            <a:r>
              <a:rPr lang="en-US" sz="3200" dirty="0" smtClean="0">
                <a:solidFill>
                  <a:schemeClr val="tx1"/>
                </a:solidFill>
              </a:rPr>
              <a:t>Access </a:t>
            </a:r>
            <a:r>
              <a:rPr lang="en-US" sz="3200" dirty="0">
                <a:solidFill>
                  <a:schemeClr val="tx1"/>
                </a:solidFill>
              </a:rPr>
              <a:t>is controlled to the record level in a file rather than simply to the file level. </a:t>
            </a:r>
            <a:endParaRPr lang="en-US" sz="3200" dirty="0" smtClean="0">
              <a:solidFill>
                <a:schemeClr val="tx1"/>
              </a:solidFill>
            </a:endParaRPr>
          </a:p>
          <a:p>
            <a:pPr marL="1066785" lvl="1" indent="-457200" algn="just">
              <a:buFont typeface="Wingdings" panose="05000000000000000000" pitchFamily="2" charset="2"/>
              <a:buChar char="Ø"/>
            </a:pPr>
            <a:r>
              <a:rPr lang="en-US" sz="3200" dirty="0" smtClean="0">
                <a:solidFill>
                  <a:schemeClr val="tx1"/>
                </a:solidFill>
              </a:rPr>
              <a:t>Better </a:t>
            </a:r>
            <a:r>
              <a:rPr lang="en-US" sz="3200" dirty="0">
                <a:solidFill>
                  <a:schemeClr val="tx1"/>
                </a:solidFill>
              </a:rPr>
              <a:t>granularity. </a:t>
            </a:r>
          </a:p>
          <a:p>
            <a:pPr marL="342900" indent="-342900" algn="just">
              <a:buFont typeface="Arial" panose="020B0604020202020204" pitchFamily="34" charset="0"/>
              <a:buChar char="•"/>
            </a:pPr>
            <a:endParaRPr lang="en-US" sz="2800" dirty="0"/>
          </a:p>
        </p:txBody>
      </p:sp>
    </p:spTree>
    <p:extLst>
      <p:ext uri="{BB962C8B-B14F-4D97-AF65-F5344CB8AC3E}">
        <p14:creationId xmlns:p14="http://schemas.microsoft.com/office/powerpoint/2010/main" val="2109482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Content-Dependent Access Control</a:t>
            </a:r>
          </a:p>
        </p:txBody>
      </p:sp>
      <p:pic>
        <p:nvPicPr>
          <p:cNvPr id="4" name="Content Placeholder 3"/>
          <p:cNvPicPr>
            <a:picLocks noGrp="1" noChangeAspect="1"/>
          </p:cNvPicPr>
          <p:nvPr>
            <p:ph idx="1"/>
          </p:nvPr>
        </p:nvPicPr>
        <p:blipFill>
          <a:blip r:embed="rId2"/>
          <a:stretch>
            <a:fillRect/>
          </a:stretch>
        </p:blipFill>
        <p:spPr>
          <a:xfrm>
            <a:off x="1676400" y="2209800"/>
            <a:ext cx="7732174" cy="5652090"/>
          </a:xfrm>
          <a:prstGeom prst="rect">
            <a:avLst/>
          </a:prstGeom>
        </p:spPr>
      </p:pic>
    </p:spTree>
    <p:extLst>
      <p:ext uri="{BB962C8B-B14F-4D97-AF65-F5344CB8AC3E}">
        <p14:creationId xmlns:p14="http://schemas.microsoft.com/office/powerpoint/2010/main" val="3342003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Attribute-based access control</a:t>
            </a:r>
            <a:r>
              <a:rPr lang="en-US" dirty="0"/>
              <a:t> (</a:t>
            </a:r>
            <a:r>
              <a:rPr lang="en-US" b="1" dirty="0"/>
              <a:t>ABAC</a:t>
            </a:r>
            <a:r>
              <a:rPr lang="en-US" dirty="0" smtClean="0"/>
              <a:t>)</a:t>
            </a:r>
            <a:endParaRPr lang="en-US" dirty="0"/>
          </a:p>
        </p:txBody>
      </p:sp>
      <p:sp>
        <p:nvSpPr>
          <p:cNvPr id="3" name="Content Placeholder 2"/>
          <p:cNvSpPr>
            <a:spLocks noGrp="1"/>
          </p:cNvSpPr>
          <p:nvPr>
            <p:ph idx="1"/>
          </p:nvPr>
        </p:nvSpPr>
        <p:spPr>
          <a:xfrm>
            <a:off x="812799" y="2880786"/>
            <a:ext cx="9779001" cy="5653614"/>
          </a:xfrm>
        </p:spPr>
        <p:txBody>
          <a:bodyPr>
            <a:normAutofit lnSpcReduction="10000"/>
          </a:bodyPr>
          <a:lstStyle/>
          <a:p>
            <a:pPr algn="just"/>
            <a:r>
              <a:rPr lang="en-US" b="1" dirty="0"/>
              <a:t>Attribute-based access control</a:t>
            </a:r>
            <a:r>
              <a:rPr lang="en-US" dirty="0"/>
              <a:t> (</a:t>
            </a:r>
            <a:r>
              <a:rPr lang="en-US" b="1" dirty="0"/>
              <a:t>ABAC</a:t>
            </a:r>
            <a:r>
              <a:rPr lang="en-US" dirty="0"/>
              <a:t>), also known as </a:t>
            </a:r>
            <a:r>
              <a:rPr lang="en-US" b="1" dirty="0"/>
              <a:t>policy-based access control</a:t>
            </a:r>
            <a:r>
              <a:rPr lang="en-US" dirty="0"/>
              <a:t> for </a:t>
            </a:r>
            <a:r>
              <a:rPr lang="en-US" dirty="0">
                <a:hlinkClick r:id="rId3" tooltip="Identity management"/>
              </a:rPr>
              <a:t>IAM</a:t>
            </a:r>
            <a:r>
              <a:rPr lang="en-US" dirty="0"/>
              <a:t>, defines an access control paradigm whereby a subject's authorization to perform a set of operations is determined by evaluating attributes associated with the subject, object, requested operations, and, in some cases, environment attributes</a:t>
            </a:r>
            <a:r>
              <a:rPr lang="en-US" dirty="0" smtClean="0"/>
              <a:t>.</a:t>
            </a:r>
            <a:endParaRPr lang="en-US" baseline="30000" dirty="0" smtClean="0"/>
          </a:p>
          <a:p>
            <a:pPr algn="just"/>
            <a:r>
              <a:rPr lang="en-US" dirty="0" smtClean="0"/>
              <a:t>ABAC </a:t>
            </a:r>
            <a:r>
              <a:rPr lang="en-US" dirty="0"/>
              <a:t>is a method of implementing access control policies that is highly adaptable and can be customized using a wide range of attributes, making it suitable for use in distributed or rapidly changing environments. </a:t>
            </a:r>
            <a:endParaRPr lang="en-US" dirty="0" smtClean="0"/>
          </a:p>
          <a:p>
            <a:pPr algn="just"/>
            <a:r>
              <a:rPr lang="en-US" dirty="0" smtClean="0"/>
              <a:t>The </a:t>
            </a:r>
            <a:r>
              <a:rPr lang="en-US" dirty="0"/>
              <a:t>only limitations on the policies that can be implemented with ABAC are the capabilities of the computational language and the availability of relevant attributes</a:t>
            </a:r>
            <a:r>
              <a:rPr lang="en-US" dirty="0" smtClean="0"/>
              <a:t>. </a:t>
            </a:r>
            <a:r>
              <a:rPr lang="en-US" baseline="30000" dirty="0" smtClean="0"/>
              <a:t> </a:t>
            </a:r>
            <a:r>
              <a:rPr lang="en-US" dirty="0" smtClean="0"/>
              <a:t>ABAC </a:t>
            </a:r>
            <a:r>
              <a:rPr lang="en-US" dirty="0"/>
              <a:t>policy rules are generated as Boolean functions of the subject's attributes, the object's attributes, and the environment </a:t>
            </a:r>
            <a:r>
              <a:rPr lang="en-US" dirty="0" smtClean="0"/>
              <a:t>attributes.</a:t>
            </a:r>
            <a:endParaRPr lang="en-US" dirty="0"/>
          </a:p>
          <a:p>
            <a:endParaRPr lang="en-US" dirty="0"/>
          </a:p>
        </p:txBody>
      </p:sp>
    </p:spTree>
    <p:extLst>
      <p:ext uri="{BB962C8B-B14F-4D97-AF65-F5344CB8AC3E}">
        <p14:creationId xmlns:p14="http://schemas.microsoft.com/office/powerpoint/2010/main" val="2820743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1"/>
            <a:ext cx="8463617" cy="1016000"/>
          </a:xfrm>
        </p:spPr>
        <p:txBody>
          <a:bodyPr>
            <a:normAutofit fontScale="90000"/>
          </a:bodyPr>
          <a:lstStyle/>
          <a:p>
            <a:r>
              <a:rPr lang="en-US" dirty="0"/>
              <a:t>Rule-Based Access Control</a:t>
            </a:r>
            <a:br>
              <a:rPr lang="en-US" dirty="0"/>
            </a:br>
            <a:endParaRPr lang="en-US" dirty="0"/>
          </a:p>
        </p:txBody>
      </p:sp>
      <p:sp>
        <p:nvSpPr>
          <p:cNvPr id="3" name="Content Placeholder 2"/>
          <p:cNvSpPr>
            <a:spLocks noGrp="1"/>
          </p:cNvSpPr>
          <p:nvPr>
            <p:ph idx="1"/>
          </p:nvPr>
        </p:nvSpPr>
        <p:spPr>
          <a:xfrm>
            <a:off x="812799" y="1828801"/>
            <a:ext cx="8463619" cy="6226350"/>
          </a:xfrm>
        </p:spPr>
        <p:txBody>
          <a:bodyPr>
            <a:noAutofit/>
          </a:bodyPr>
          <a:lstStyle/>
          <a:p>
            <a:pPr algn="just"/>
            <a:r>
              <a:rPr lang="en-US" sz="2800" dirty="0" smtClean="0"/>
              <a:t>In </a:t>
            </a:r>
            <a:r>
              <a:rPr lang="en-US" sz="2800" dirty="0"/>
              <a:t>a rule-based system, access is based on a list of rules that determine who should be </a:t>
            </a:r>
            <a:r>
              <a:rPr lang="en-US" sz="2800" dirty="0" smtClean="0"/>
              <a:t>granted </a:t>
            </a:r>
            <a:r>
              <a:rPr lang="en-US" sz="2800" dirty="0"/>
              <a:t>access</a:t>
            </a:r>
            <a:r>
              <a:rPr lang="en-US" sz="2800" dirty="0" smtClean="0"/>
              <a:t>.</a:t>
            </a:r>
          </a:p>
          <a:p>
            <a:pPr algn="just"/>
            <a:r>
              <a:rPr lang="en-US" sz="2800" dirty="0" smtClean="0"/>
              <a:t> </a:t>
            </a:r>
            <a:r>
              <a:rPr lang="en-US" sz="2800" dirty="0"/>
              <a:t>Data owners make or allow the rules. They specify the privileges granted to </a:t>
            </a:r>
            <a:r>
              <a:rPr lang="en-US" sz="2800" dirty="0" smtClean="0"/>
              <a:t>users</a:t>
            </a:r>
            <a:r>
              <a:rPr lang="en-US" sz="2800" dirty="0"/>
              <a:t>, such as read, write, execute.</a:t>
            </a:r>
          </a:p>
          <a:p>
            <a:pPr algn="just"/>
            <a:r>
              <a:rPr lang="en-US" sz="2800" dirty="0"/>
              <a:t>The success of rule-based access control depends on the level of trust you have with the </a:t>
            </a:r>
            <a:r>
              <a:rPr lang="en-US" sz="2800" dirty="0" smtClean="0"/>
              <a:t>data </a:t>
            </a:r>
            <a:r>
              <a:rPr lang="en-US" sz="2800" dirty="0"/>
              <a:t>owners. </a:t>
            </a:r>
            <a:endParaRPr lang="en-US" sz="2800" dirty="0" smtClean="0"/>
          </a:p>
          <a:p>
            <a:pPr algn="just"/>
            <a:r>
              <a:rPr lang="en-US" sz="2800" dirty="0" smtClean="0"/>
              <a:t>It </a:t>
            </a:r>
            <a:r>
              <a:rPr lang="en-US" sz="2800" dirty="0"/>
              <a:t>doesn’t work as well in environments with many users or where users lack the </a:t>
            </a:r>
            <a:r>
              <a:rPr lang="en-US" sz="2800" dirty="0" smtClean="0"/>
              <a:t>necessary </a:t>
            </a:r>
            <a:r>
              <a:rPr lang="en-US" sz="2800" dirty="0"/>
              <a:t>technical skills and training. FIGURE 5-3 shows how individual rules control each </a:t>
            </a:r>
            <a:r>
              <a:rPr lang="en-US" sz="2800" dirty="0" smtClean="0"/>
              <a:t>user’s </a:t>
            </a:r>
            <a:r>
              <a:rPr lang="en-US" sz="2800" dirty="0"/>
              <a:t>permissions.</a:t>
            </a:r>
          </a:p>
        </p:txBody>
      </p:sp>
    </p:spTree>
    <p:extLst>
      <p:ext uri="{BB962C8B-B14F-4D97-AF65-F5344CB8AC3E}">
        <p14:creationId xmlns:p14="http://schemas.microsoft.com/office/powerpoint/2010/main" val="23658794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1"/>
            <a:ext cx="8463617" cy="939800"/>
          </a:xfrm>
        </p:spPr>
        <p:txBody>
          <a:bodyPr/>
          <a:lstStyle/>
          <a:p>
            <a:r>
              <a:rPr lang="en-US" dirty="0"/>
              <a:t>Risk-Adaptive Access Control</a:t>
            </a:r>
          </a:p>
        </p:txBody>
      </p:sp>
      <p:sp>
        <p:nvSpPr>
          <p:cNvPr id="3" name="Content Placeholder 2"/>
          <p:cNvSpPr>
            <a:spLocks noGrp="1"/>
          </p:cNvSpPr>
          <p:nvPr>
            <p:ph idx="1"/>
          </p:nvPr>
        </p:nvSpPr>
        <p:spPr>
          <a:xfrm>
            <a:off x="812800" y="2133600"/>
            <a:ext cx="9093200" cy="5174364"/>
          </a:xfrm>
        </p:spPr>
        <p:txBody>
          <a:bodyPr>
            <a:normAutofit fontScale="85000" lnSpcReduction="20000"/>
          </a:bodyPr>
          <a:lstStyle/>
          <a:p>
            <a:pPr algn="just"/>
            <a:r>
              <a:rPr lang="en-US" dirty="0"/>
              <a:t>In the RAdAC (Risk-Adaptive Access Control) model, access control is adaptive and based on the calculation of the risk of access to the system that the user </a:t>
            </a:r>
            <a:r>
              <a:rPr lang="en-US" dirty="0" smtClean="0"/>
              <a:t>performs. </a:t>
            </a:r>
          </a:p>
          <a:p>
            <a:pPr algn="just"/>
            <a:r>
              <a:rPr lang="en-US" dirty="0"/>
              <a:t>Risk is the potential damage that can arise in a current or future process and is generally represented by the probability of an unwanted event and its resulting impact </a:t>
            </a:r>
            <a:r>
              <a:rPr lang="en-US" dirty="0" smtClean="0"/>
              <a:t>. </a:t>
            </a:r>
          </a:p>
          <a:p>
            <a:pPr algn="just"/>
            <a:r>
              <a:rPr lang="en-US" dirty="0" smtClean="0"/>
              <a:t>The </a:t>
            </a:r>
            <a:r>
              <a:rPr lang="en-US" dirty="0"/>
              <a:t>access control models based on risk conduct a risk analysis in the request to make an access decision. </a:t>
            </a:r>
            <a:endParaRPr lang="en-US" dirty="0" smtClean="0"/>
          </a:p>
          <a:p>
            <a:pPr algn="just"/>
            <a:r>
              <a:rPr lang="en-US" dirty="0" smtClean="0"/>
              <a:t>This </a:t>
            </a:r>
            <a:r>
              <a:rPr lang="en-US" dirty="0"/>
              <a:t>risk analysis can be qualitative or quantitative. In the qualitative methods different scales of risk, such as high, average and low ranges are used, and usually the valuation is done by an expert opinion. Yet, in quantitative methods there is a way to assign a numeric value that represents the risk of a request for access</a:t>
            </a:r>
            <a:r>
              <a:rPr lang="en-US" dirty="0" smtClean="0"/>
              <a:t>.</a:t>
            </a:r>
          </a:p>
          <a:p>
            <a:pPr algn="just"/>
            <a:r>
              <a:rPr lang="en-US" dirty="0" smtClean="0"/>
              <a:t> </a:t>
            </a:r>
            <a:r>
              <a:rPr lang="en-US" dirty="0"/>
              <a:t>In quantitative methods, the risk of an event is usually represented by the calculation expressed in formula (1). R = P x I (1)</a:t>
            </a:r>
          </a:p>
          <a:p>
            <a:pPr algn="just"/>
            <a:r>
              <a:rPr lang="en-US" dirty="0" smtClean="0"/>
              <a:t>This </a:t>
            </a:r>
            <a:r>
              <a:rPr lang="en-US" dirty="0"/>
              <a:t>calculation is made in real time and should guarantee the system security.</a:t>
            </a:r>
          </a:p>
        </p:txBody>
      </p:sp>
    </p:spTree>
    <p:extLst>
      <p:ext uri="{BB962C8B-B14F-4D97-AF65-F5344CB8AC3E}">
        <p14:creationId xmlns:p14="http://schemas.microsoft.com/office/powerpoint/2010/main" val="14654958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9601200" cy="1778000"/>
          </a:xfrm>
        </p:spPr>
        <p:txBody>
          <a:bodyPr/>
          <a:lstStyle/>
          <a:p>
            <a:r>
              <a:rPr lang="en-US" dirty="0"/>
              <a:t>Centralized and Decentralized Access Control</a:t>
            </a:r>
          </a:p>
        </p:txBody>
      </p:sp>
      <p:sp>
        <p:nvSpPr>
          <p:cNvPr id="3" name="Content Placeholder 2"/>
          <p:cNvSpPr>
            <a:spLocks noGrp="1"/>
          </p:cNvSpPr>
          <p:nvPr>
            <p:ph idx="1"/>
          </p:nvPr>
        </p:nvSpPr>
        <p:spPr>
          <a:xfrm>
            <a:off x="762000" y="2514600"/>
            <a:ext cx="9550401" cy="5174364"/>
          </a:xfrm>
        </p:spPr>
        <p:txBody>
          <a:bodyPr>
            <a:noAutofit/>
          </a:bodyPr>
          <a:lstStyle/>
          <a:p>
            <a:pPr algn="just"/>
            <a:r>
              <a:rPr lang="en-US" sz="2800" b="1" dirty="0"/>
              <a:t>Centralized access control </a:t>
            </a:r>
            <a:r>
              <a:rPr lang="en-US" sz="2800" dirty="0"/>
              <a:t>is an access control approach in which a single common </a:t>
            </a:r>
            <a:r>
              <a:rPr lang="en-US" sz="2800" dirty="0" smtClean="0"/>
              <a:t>entity such </a:t>
            </a:r>
            <a:r>
              <a:rPr lang="en-US" sz="2800" dirty="0"/>
              <a:t>as an individual, department, or device—decides who can get into systems and </a:t>
            </a:r>
            <a:r>
              <a:rPr lang="en-US" sz="2800" dirty="0" smtClean="0"/>
              <a:t>networks</a:t>
            </a:r>
            <a:r>
              <a:rPr lang="en-US" sz="2800" dirty="0"/>
              <a:t>. </a:t>
            </a:r>
            <a:endParaRPr lang="en-US" sz="2800" dirty="0" smtClean="0"/>
          </a:p>
          <a:p>
            <a:pPr algn="just"/>
            <a:r>
              <a:rPr lang="en-US" sz="2800" dirty="0" smtClean="0"/>
              <a:t>The </a:t>
            </a:r>
            <a:r>
              <a:rPr lang="en-US" sz="2800" dirty="0"/>
              <a:t>access controls are managed centrally rather than at the </a:t>
            </a:r>
            <a:r>
              <a:rPr lang="en-US" sz="2800" dirty="0" smtClean="0"/>
              <a:t>local </a:t>
            </a:r>
            <a:r>
              <a:rPr lang="en-US" sz="2800" dirty="0"/>
              <a:t>level. </a:t>
            </a:r>
            <a:endParaRPr lang="en-US" sz="2800" dirty="0" smtClean="0"/>
          </a:p>
          <a:p>
            <a:pPr algn="just"/>
            <a:r>
              <a:rPr lang="en-US" sz="2800" dirty="0" smtClean="0"/>
              <a:t>Owners </a:t>
            </a:r>
            <a:r>
              <a:rPr lang="en-US" sz="2800" dirty="0"/>
              <a:t>decide which users can get to which objects. </a:t>
            </a:r>
            <a:r>
              <a:rPr lang="en-US" sz="2800" dirty="0" smtClean="0"/>
              <a:t>The central </a:t>
            </a:r>
            <a:r>
              <a:rPr lang="en-US" sz="2800" dirty="0"/>
              <a:t>administration supports the owners’ directives. </a:t>
            </a:r>
            <a:endParaRPr lang="en-US" sz="2800" dirty="0" smtClean="0"/>
          </a:p>
          <a:p>
            <a:pPr algn="just"/>
            <a:r>
              <a:rPr lang="en-US" sz="2800" dirty="0" smtClean="0"/>
              <a:t>Centralized authentication </a:t>
            </a:r>
            <a:r>
              <a:rPr lang="en-US" sz="2800" dirty="0"/>
              <a:t>services are applied and enforced through the use of </a:t>
            </a:r>
            <a:r>
              <a:rPr lang="en-US" sz="2800" b="1" dirty="0" smtClean="0"/>
              <a:t>authentication</a:t>
            </a:r>
            <a:r>
              <a:rPr lang="en-US" sz="2800" b="1" dirty="0"/>
              <a:t>, authorization</a:t>
            </a:r>
            <a:r>
              <a:rPr lang="en-US" sz="2800" dirty="0"/>
              <a:t>, and </a:t>
            </a:r>
            <a:r>
              <a:rPr lang="en-US" sz="2800" b="1" dirty="0"/>
              <a:t>accounting</a:t>
            </a:r>
          </a:p>
        </p:txBody>
      </p:sp>
    </p:spTree>
    <p:extLst>
      <p:ext uri="{BB962C8B-B14F-4D97-AF65-F5344CB8AC3E}">
        <p14:creationId xmlns:p14="http://schemas.microsoft.com/office/powerpoint/2010/main" val="3435741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569" y="499533"/>
            <a:ext cx="8463617" cy="1019780"/>
          </a:xfrm>
        </p:spPr>
        <p:txBody>
          <a:bodyPr/>
          <a:lstStyle/>
          <a:p>
            <a:r>
              <a:rPr lang="en-US" dirty="0"/>
              <a:t>Centralized </a:t>
            </a:r>
            <a:r>
              <a:rPr lang="en-US" dirty="0" smtClean="0"/>
              <a:t>Access </a:t>
            </a:r>
            <a:r>
              <a:rPr lang="en-US" dirty="0"/>
              <a:t>Control</a:t>
            </a:r>
          </a:p>
        </p:txBody>
      </p:sp>
      <p:sp>
        <p:nvSpPr>
          <p:cNvPr id="3" name="Text Placeholder 2"/>
          <p:cNvSpPr>
            <a:spLocks noGrp="1"/>
          </p:cNvSpPr>
          <p:nvPr>
            <p:ph type="body" idx="1"/>
          </p:nvPr>
        </p:nvSpPr>
        <p:spPr>
          <a:xfrm>
            <a:off x="905569" y="1832580"/>
            <a:ext cx="4120896" cy="768349"/>
          </a:xfrm>
        </p:spPr>
        <p:txBody>
          <a:bodyPr/>
          <a:lstStyle/>
          <a:p>
            <a:r>
              <a:rPr lang="en-US" dirty="0" smtClean="0"/>
              <a:t>Benefits</a:t>
            </a:r>
            <a:endParaRPr lang="en-US" dirty="0"/>
          </a:p>
        </p:txBody>
      </p:sp>
      <p:sp>
        <p:nvSpPr>
          <p:cNvPr id="4" name="Content Placeholder 3"/>
          <p:cNvSpPr>
            <a:spLocks noGrp="1"/>
          </p:cNvSpPr>
          <p:nvPr>
            <p:ph sz="half" idx="2"/>
          </p:nvPr>
        </p:nvSpPr>
        <p:spPr>
          <a:xfrm>
            <a:off x="685800" y="2901647"/>
            <a:ext cx="4120896" cy="4405489"/>
          </a:xfrm>
        </p:spPr>
        <p:txBody>
          <a:bodyPr>
            <a:noAutofit/>
          </a:bodyPr>
          <a:lstStyle/>
          <a:p>
            <a:pPr algn="just"/>
            <a:r>
              <a:rPr lang="en-US" sz="2000" dirty="0" smtClean="0"/>
              <a:t>It </a:t>
            </a:r>
            <a:r>
              <a:rPr lang="en-US" sz="2000" dirty="0"/>
              <a:t>involves less administration time because user accounts are </a:t>
            </a:r>
            <a:r>
              <a:rPr lang="en-US" sz="2000" dirty="0" smtClean="0"/>
              <a:t>maintained </a:t>
            </a:r>
            <a:r>
              <a:rPr lang="en-US" sz="2000" dirty="0"/>
              <a:t>on a single host.</a:t>
            </a:r>
          </a:p>
          <a:p>
            <a:pPr algn="just"/>
            <a:r>
              <a:rPr lang="en-US" sz="2000" dirty="0" smtClean="0"/>
              <a:t>It </a:t>
            </a:r>
            <a:r>
              <a:rPr lang="en-US" sz="2000" dirty="0"/>
              <a:t>reduces design errors because different access devices use similar formats.</a:t>
            </a:r>
          </a:p>
          <a:p>
            <a:pPr algn="just"/>
            <a:r>
              <a:rPr lang="en-US" sz="2000" dirty="0" smtClean="0"/>
              <a:t>It </a:t>
            </a:r>
            <a:r>
              <a:rPr lang="en-US" sz="2000" dirty="0"/>
              <a:t>reduces security administrator training because only one system is learned.</a:t>
            </a:r>
          </a:p>
          <a:p>
            <a:pPr algn="just"/>
            <a:r>
              <a:rPr lang="en-US" sz="2000" dirty="0" smtClean="0"/>
              <a:t>It </a:t>
            </a:r>
            <a:r>
              <a:rPr lang="en-US" sz="2000" dirty="0"/>
              <a:t>improves and eases compliance auditing because all access requests are handled by one </a:t>
            </a:r>
            <a:r>
              <a:rPr lang="en-US" sz="2000" dirty="0" smtClean="0"/>
              <a:t> system</a:t>
            </a:r>
            <a:r>
              <a:rPr lang="en-US" sz="2000" dirty="0"/>
              <a:t>.</a:t>
            </a:r>
          </a:p>
          <a:p>
            <a:pPr algn="just"/>
            <a:r>
              <a:rPr lang="en-US" sz="2000" dirty="0" smtClean="0"/>
              <a:t> </a:t>
            </a:r>
            <a:r>
              <a:rPr lang="en-US" sz="2000" dirty="0"/>
              <a:t>It reduces help-desk calls because the user interface is consistent</a:t>
            </a:r>
          </a:p>
        </p:txBody>
      </p:sp>
      <p:sp>
        <p:nvSpPr>
          <p:cNvPr id="5" name="Text Placeholder 4"/>
          <p:cNvSpPr>
            <a:spLocks noGrp="1"/>
          </p:cNvSpPr>
          <p:nvPr>
            <p:ph type="body" sz="quarter" idx="3"/>
          </p:nvPr>
        </p:nvSpPr>
        <p:spPr>
          <a:xfrm>
            <a:off x="5638800" y="1890184"/>
            <a:ext cx="3048000" cy="768349"/>
          </a:xfrm>
        </p:spPr>
        <p:txBody>
          <a:bodyPr/>
          <a:lstStyle/>
          <a:p>
            <a:r>
              <a:rPr lang="en-US" dirty="0" smtClean="0"/>
              <a:t>Drawbacks</a:t>
            </a:r>
            <a:endParaRPr lang="en-US" dirty="0"/>
          </a:p>
        </p:txBody>
      </p:sp>
      <p:sp>
        <p:nvSpPr>
          <p:cNvPr id="6" name="Content Placeholder 5"/>
          <p:cNvSpPr>
            <a:spLocks noGrp="1"/>
          </p:cNvSpPr>
          <p:nvPr>
            <p:ph sz="quarter" idx="4"/>
          </p:nvPr>
        </p:nvSpPr>
        <p:spPr>
          <a:xfrm>
            <a:off x="5155521" y="2971800"/>
            <a:ext cx="4120896" cy="4405489"/>
          </a:xfrm>
        </p:spPr>
        <p:txBody>
          <a:bodyPr/>
          <a:lstStyle/>
          <a:p>
            <a:pPr algn="just"/>
            <a:r>
              <a:rPr lang="en-US" sz="2000" dirty="0"/>
              <a:t>Centralized access control is generally </a:t>
            </a:r>
            <a:r>
              <a:rPr lang="en-US" sz="2000" dirty="0" smtClean="0"/>
              <a:t>simpler </a:t>
            </a:r>
            <a:r>
              <a:rPr lang="en-US" sz="2000" dirty="0"/>
              <a:t>to </a:t>
            </a:r>
            <a:r>
              <a:rPr lang="en-US" sz="2000" dirty="0" smtClean="0"/>
              <a:t>manage</a:t>
            </a:r>
          </a:p>
          <a:p>
            <a:pPr algn="just"/>
            <a:r>
              <a:rPr lang="en-US" sz="2000" dirty="0" smtClean="0"/>
              <a:t>the </a:t>
            </a:r>
            <a:r>
              <a:rPr lang="en-US" sz="2000" dirty="0"/>
              <a:t>drawback is </a:t>
            </a:r>
            <a:r>
              <a:rPr lang="en-US" sz="2000" dirty="0" smtClean="0"/>
              <a:t>that </a:t>
            </a:r>
            <a:r>
              <a:rPr lang="en-US" sz="2000" dirty="0"/>
              <a:t>if it fails, large numbers of user can </a:t>
            </a:r>
            <a:r>
              <a:rPr lang="en-US" sz="2000" dirty="0" smtClean="0"/>
              <a:t>be </a:t>
            </a:r>
            <a:r>
              <a:rPr lang="en-US" sz="2000" dirty="0"/>
              <a:t>affected and unable to get into </a:t>
            </a:r>
            <a:r>
              <a:rPr lang="en-US" sz="2000" dirty="0" smtClean="0"/>
              <a:t>the computer </a:t>
            </a:r>
            <a:r>
              <a:rPr lang="en-US" sz="2000" dirty="0"/>
              <a:t>system.</a:t>
            </a:r>
          </a:p>
          <a:p>
            <a:endParaRPr lang="en-US" dirty="0"/>
          </a:p>
        </p:txBody>
      </p:sp>
    </p:spTree>
    <p:extLst>
      <p:ext uri="{BB962C8B-B14F-4D97-AF65-F5344CB8AC3E}">
        <p14:creationId xmlns:p14="http://schemas.microsoft.com/office/powerpoint/2010/main" val="2799395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1"/>
            <a:ext cx="8463617" cy="1168400"/>
          </a:xfrm>
        </p:spPr>
        <p:txBody>
          <a:bodyPr/>
          <a:lstStyle/>
          <a:p>
            <a:r>
              <a:rPr lang="en-US" dirty="0" smtClean="0"/>
              <a:t>Decentralized </a:t>
            </a:r>
            <a:r>
              <a:rPr lang="en-US" dirty="0"/>
              <a:t>Access Control</a:t>
            </a:r>
          </a:p>
        </p:txBody>
      </p:sp>
      <p:sp>
        <p:nvSpPr>
          <p:cNvPr id="3" name="Content Placeholder 2"/>
          <p:cNvSpPr>
            <a:spLocks noGrp="1"/>
          </p:cNvSpPr>
          <p:nvPr>
            <p:ph idx="1"/>
          </p:nvPr>
        </p:nvSpPr>
        <p:spPr>
          <a:xfrm>
            <a:off x="805543" y="2667000"/>
            <a:ext cx="9550401" cy="5174364"/>
          </a:xfrm>
        </p:spPr>
        <p:txBody>
          <a:bodyPr>
            <a:normAutofit/>
          </a:bodyPr>
          <a:lstStyle/>
          <a:p>
            <a:pPr algn="just"/>
            <a:r>
              <a:rPr lang="en-US" dirty="0"/>
              <a:t>Another access control approach is to handle access control decisions and administration locally. </a:t>
            </a:r>
            <a:endParaRPr lang="en-US" dirty="0" smtClean="0"/>
          </a:p>
          <a:p>
            <a:pPr algn="just"/>
            <a:r>
              <a:rPr lang="en-US" dirty="0" smtClean="0"/>
              <a:t>This </a:t>
            </a:r>
            <a:r>
              <a:rPr lang="en-US" dirty="0"/>
              <a:t>approach is called decentralized access control. That means access control is in the hands of the people, such as </a:t>
            </a:r>
            <a:r>
              <a:rPr lang="en-US" dirty="0" smtClean="0"/>
              <a:t>department </a:t>
            </a:r>
            <a:r>
              <a:rPr lang="en-US" dirty="0"/>
              <a:t>managers who are closest to the system users</a:t>
            </a:r>
            <a:r>
              <a:rPr lang="en-US" dirty="0" smtClean="0"/>
              <a:t>.</a:t>
            </a:r>
          </a:p>
          <a:p>
            <a:pPr lvl="1" algn="just"/>
            <a:r>
              <a:rPr lang="en-US" b="1" dirty="0" smtClean="0"/>
              <a:t>Password </a:t>
            </a:r>
            <a:r>
              <a:rPr lang="en-US" b="1" dirty="0"/>
              <a:t>Authentication Protocol (PAP), </a:t>
            </a:r>
            <a:r>
              <a:rPr lang="en-US" dirty="0"/>
              <a:t>which uses </a:t>
            </a:r>
            <a:r>
              <a:rPr lang="en-US" dirty="0" smtClean="0"/>
              <a:t>clear text </a:t>
            </a:r>
            <a:r>
              <a:rPr lang="en-US" dirty="0"/>
              <a:t>usernames and passwords</a:t>
            </a:r>
            <a:r>
              <a:rPr lang="en-US" dirty="0" smtClean="0"/>
              <a:t>,</a:t>
            </a:r>
          </a:p>
          <a:p>
            <a:pPr lvl="1" algn="just"/>
            <a:r>
              <a:rPr lang="en-US" b="1" dirty="0" smtClean="0"/>
              <a:t>Challenge-Handshake </a:t>
            </a:r>
            <a:r>
              <a:rPr lang="en-US" b="1" dirty="0"/>
              <a:t>Authentication Protocol (CHAP). </a:t>
            </a:r>
            <a:r>
              <a:rPr lang="en-US" dirty="0"/>
              <a:t>CHAP is more secure than PAP since it hashes the password with a one-time challenge number to defeat eavesdropping-based </a:t>
            </a:r>
            <a:r>
              <a:rPr lang="en-US" dirty="0" err="1"/>
              <a:t>replay</a:t>
            </a:r>
            <a:r>
              <a:rPr lang="en-US" dirty="0"/>
              <a:t> attacks </a:t>
            </a:r>
            <a:endParaRPr lang="en-US" b="1" dirty="0"/>
          </a:p>
        </p:txBody>
      </p:sp>
    </p:spTree>
    <p:extLst>
      <p:ext uri="{BB962C8B-B14F-4D97-AF65-F5344CB8AC3E}">
        <p14:creationId xmlns:p14="http://schemas.microsoft.com/office/powerpoint/2010/main" val="3258854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569" y="499533"/>
            <a:ext cx="8463617" cy="1019780"/>
          </a:xfrm>
        </p:spPr>
        <p:txBody>
          <a:bodyPr/>
          <a:lstStyle/>
          <a:p>
            <a:r>
              <a:rPr lang="en-US" dirty="0"/>
              <a:t>Centralized </a:t>
            </a:r>
            <a:r>
              <a:rPr lang="en-US" dirty="0" smtClean="0"/>
              <a:t>Access </a:t>
            </a:r>
            <a:r>
              <a:rPr lang="en-US" dirty="0"/>
              <a:t>Control</a:t>
            </a:r>
          </a:p>
        </p:txBody>
      </p:sp>
      <p:sp>
        <p:nvSpPr>
          <p:cNvPr id="3" name="Text Placeholder 2"/>
          <p:cNvSpPr>
            <a:spLocks noGrp="1"/>
          </p:cNvSpPr>
          <p:nvPr>
            <p:ph type="body" idx="1"/>
          </p:nvPr>
        </p:nvSpPr>
        <p:spPr>
          <a:xfrm>
            <a:off x="905569" y="1832580"/>
            <a:ext cx="4120896" cy="768349"/>
          </a:xfrm>
        </p:spPr>
        <p:txBody>
          <a:bodyPr/>
          <a:lstStyle/>
          <a:p>
            <a:r>
              <a:rPr lang="en-US" dirty="0" smtClean="0"/>
              <a:t>Benefits</a:t>
            </a:r>
            <a:endParaRPr lang="en-US" dirty="0"/>
          </a:p>
        </p:txBody>
      </p:sp>
      <p:sp>
        <p:nvSpPr>
          <p:cNvPr id="4" name="Content Placeholder 3"/>
          <p:cNvSpPr>
            <a:spLocks noGrp="1"/>
          </p:cNvSpPr>
          <p:nvPr>
            <p:ph sz="half" idx="2"/>
          </p:nvPr>
        </p:nvSpPr>
        <p:spPr>
          <a:xfrm>
            <a:off x="5486400" y="3029404"/>
            <a:ext cx="4120896" cy="4405489"/>
          </a:xfrm>
        </p:spPr>
        <p:txBody>
          <a:bodyPr>
            <a:noAutofit/>
          </a:bodyPr>
          <a:lstStyle/>
          <a:p>
            <a:pPr algn="just"/>
            <a:r>
              <a:rPr lang="en-US" sz="2000" dirty="0" smtClean="0"/>
              <a:t>Decentralized </a:t>
            </a:r>
            <a:r>
              <a:rPr lang="en-US" sz="2000" dirty="0"/>
              <a:t>access control often results in confusion. </a:t>
            </a:r>
            <a:r>
              <a:rPr lang="en-US" sz="2000" dirty="0" smtClean="0"/>
              <a:t>Because </a:t>
            </a:r>
            <a:r>
              <a:rPr lang="en-US" sz="2000" dirty="0"/>
              <a:t>it can lead to loss of standardization and to overlapping rights. </a:t>
            </a:r>
            <a:endParaRPr lang="en-US" sz="2000" dirty="0"/>
          </a:p>
        </p:txBody>
      </p:sp>
      <p:sp>
        <p:nvSpPr>
          <p:cNvPr id="5" name="Text Placeholder 4"/>
          <p:cNvSpPr>
            <a:spLocks noGrp="1"/>
          </p:cNvSpPr>
          <p:nvPr>
            <p:ph type="body" sz="quarter" idx="3"/>
          </p:nvPr>
        </p:nvSpPr>
        <p:spPr>
          <a:xfrm>
            <a:off x="5638800" y="1890184"/>
            <a:ext cx="3048000" cy="768349"/>
          </a:xfrm>
        </p:spPr>
        <p:txBody>
          <a:bodyPr/>
          <a:lstStyle/>
          <a:p>
            <a:r>
              <a:rPr lang="en-US" dirty="0" smtClean="0"/>
              <a:t>Drawbacks</a:t>
            </a:r>
            <a:endParaRPr lang="en-US" dirty="0"/>
          </a:p>
        </p:txBody>
      </p:sp>
      <p:sp>
        <p:nvSpPr>
          <p:cNvPr id="6" name="Content Placeholder 5"/>
          <p:cNvSpPr>
            <a:spLocks noGrp="1"/>
          </p:cNvSpPr>
          <p:nvPr>
            <p:ph sz="quarter" idx="4"/>
          </p:nvPr>
        </p:nvSpPr>
        <p:spPr>
          <a:xfrm>
            <a:off x="609600" y="3029404"/>
            <a:ext cx="4120896" cy="4405489"/>
          </a:xfrm>
        </p:spPr>
        <p:txBody>
          <a:bodyPr>
            <a:noAutofit/>
          </a:bodyPr>
          <a:lstStyle/>
          <a:p>
            <a:pPr algn="just"/>
            <a:r>
              <a:rPr lang="en-US" sz="2000" dirty="0"/>
              <a:t>On the other hand, a decentralized approach eliminates the single-point-</a:t>
            </a:r>
            <a:r>
              <a:rPr lang="en-US" sz="2000" dirty="0" err="1"/>
              <a:t>offailure</a:t>
            </a:r>
            <a:r>
              <a:rPr lang="en-US" sz="2000" dirty="0"/>
              <a:t> problem. </a:t>
            </a:r>
          </a:p>
          <a:p>
            <a:pPr algn="just"/>
            <a:r>
              <a:rPr lang="en-US" sz="2000" dirty="0"/>
              <a:t>It ends the perception that a central controlling body cannot respond effectively to local conditions. </a:t>
            </a:r>
            <a:endParaRPr lang="en-US" sz="2000" dirty="0" smtClean="0"/>
          </a:p>
          <a:p>
            <a:pPr algn="just"/>
            <a:r>
              <a:rPr lang="en-US" sz="2000" dirty="0" smtClean="0"/>
              <a:t>It </a:t>
            </a:r>
            <a:r>
              <a:rPr lang="en-US" sz="2000" dirty="0"/>
              <a:t>involves less administration time because user accounts are maintained on a single </a:t>
            </a:r>
            <a:r>
              <a:rPr lang="en-US" sz="2000" dirty="0" smtClean="0"/>
              <a:t>host.</a:t>
            </a:r>
            <a:endParaRPr lang="en-US" sz="2000" dirty="0"/>
          </a:p>
          <a:p>
            <a:endParaRPr lang="en-US" sz="2000" dirty="0"/>
          </a:p>
        </p:txBody>
      </p:sp>
    </p:spTree>
    <p:extLst>
      <p:ext uri="{BB962C8B-B14F-4D97-AF65-F5344CB8AC3E}">
        <p14:creationId xmlns:p14="http://schemas.microsoft.com/office/powerpoint/2010/main" val="173937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809" y="304800"/>
            <a:ext cx="9550400" cy="1625600"/>
          </a:xfrm>
        </p:spPr>
        <p:txBody>
          <a:bodyPr>
            <a:normAutofit fontScale="90000"/>
          </a:bodyPr>
          <a:lstStyle/>
          <a:p>
            <a:r>
              <a:rPr lang="en-US" altLang="en-US" dirty="0"/>
              <a:t>Business Drivers for Access Control</a:t>
            </a:r>
            <a:endParaRPr lang="en-US" dirty="0"/>
          </a:p>
        </p:txBody>
      </p:sp>
      <p:sp>
        <p:nvSpPr>
          <p:cNvPr id="4" name="Content Placeholder 2"/>
          <p:cNvSpPr>
            <a:spLocks noGrp="1"/>
          </p:cNvSpPr>
          <p:nvPr>
            <p:ph type="body" idx="1"/>
          </p:nvPr>
        </p:nvSpPr>
        <p:spPr>
          <a:xfrm>
            <a:off x="1219200" y="4114800"/>
            <a:ext cx="8463619" cy="2094616"/>
          </a:xfrm>
        </p:spPr>
        <p:txBody>
          <a:bodyPr>
            <a:normAutofit fontScale="25000" lnSpcReduction="20000"/>
          </a:bodyPr>
          <a:lstStyle/>
          <a:p>
            <a:r>
              <a:rPr lang="en-US" altLang="en-US" sz="8600" b="1" dirty="0" smtClean="0"/>
              <a:t>Business Requirements:</a:t>
            </a:r>
          </a:p>
          <a:p>
            <a:pPr algn="just"/>
            <a:r>
              <a:rPr lang="en-US" altLang="en-US" sz="8000" dirty="0" smtClean="0"/>
              <a:t>Good Policies: Policies are where we start, because they name the </a:t>
            </a:r>
            <a:r>
              <a:rPr lang="en-US" altLang="en-US" sz="8000" b="1" dirty="0" smtClean="0"/>
              <a:t>assets</a:t>
            </a:r>
            <a:r>
              <a:rPr lang="en-US" altLang="en-US" sz="8000" dirty="0" smtClean="0"/>
              <a:t> we are protecting, they tell us </a:t>
            </a:r>
            <a:r>
              <a:rPr lang="en-US" altLang="en-US" sz="8000" b="1" dirty="0" smtClean="0"/>
              <a:t>why</a:t>
            </a:r>
            <a:r>
              <a:rPr lang="en-US" altLang="en-US" sz="8000" dirty="0" smtClean="0"/>
              <a:t> we are protecting them, and they usually tells us </a:t>
            </a:r>
            <a:r>
              <a:rPr lang="en-US" altLang="en-US" sz="8000" b="1" dirty="0" smtClean="0"/>
              <a:t>what</a:t>
            </a:r>
            <a:r>
              <a:rPr lang="en-US" altLang="en-US" sz="8000" dirty="0" smtClean="0"/>
              <a:t> to do. They should be </a:t>
            </a:r>
            <a:r>
              <a:rPr lang="en-US" altLang="en-US" sz="8000" b="1" dirty="0" smtClean="0"/>
              <a:t>clearly written</a:t>
            </a:r>
            <a:r>
              <a:rPr lang="en-US" altLang="en-US" sz="8000" dirty="0" smtClean="0"/>
              <a:t>, so they can be followed without confusion. The text also points out that </a:t>
            </a:r>
            <a:r>
              <a:rPr lang="en-US" altLang="en-US" sz="8000" b="1" dirty="0" smtClean="0"/>
              <a:t>controls</a:t>
            </a:r>
            <a:r>
              <a:rPr lang="en-US" altLang="en-US" sz="8000" dirty="0" smtClean="0"/>
              <a:t>, </a:t>
            </a:r>
            <a:r>
              <a:rPr lang="en-US" altLang="en-US" sz="8000" b="1" dirty="0" smtClean="0"/>
              <a:t>procedures</a:t>
            </a:r>
            <a:r>
              <a:rPr lang="en-US" altLang="en-US" sz="8000" dirty="0" smtClean="0"/>
              <a:t> that support policies.</a:t>
            </a:r>
          </a:p>
          <a:p>
            <a:pPr algn="just"/>
            <a:r>
              <a:rPr lang="en-US" altLang="en-US" sz="8000" dirty="0" smtClean="0"/>
              <a:t>Senior Management: should act as role models. Make that </a:t>
            </a:r>
            <a:r>
              <a:rPr lang="en-US" altLang="en-US" sz="8000" b="1" dirty="0" smtClean="0"/>
              <a:t>all</a:t>
            </a:r>
            <a:r>
              <a:rPr lang="en-US" altLang="en-US" sz="8000" dirty="0" smtClean="0"/>
              <a:t> levels of management, because a policy need support from all levels. Requiring each person who enters a secure site to be admitted only after their </a:t>
            </a:r>
            <a:r>
              <a:rPr lang="en-US" altLang="en-US" sz="8000" b="1" dirty="0" smtClean="0"/>
              <a:t>ID badge</a:t>
            </a:r>
            <a:r>
              <a:rPr lang="en-US" altLang="en-US" sz="8000" dirty="0" smtClean="0"/>
              <a:t> has been properly </a:t>
            </a:r>
            <a:r>
              <a:rPr lang="en-US" altLang="en-US" sz="8000" b="1" dirty="0" smtClean="0"/>
              <a:t>scanned</a:t>
            </a:r>
            <a:r>
              <a:rPr lang="en-US" altLang="en-US" sz="8000" dirty="0" smtClean="0"/>
              <a:t>.</a:t>
            </a:r>
          </a:p>
          <a:p>
            <a:pPr algn="just"/>
            <a:r>
              <a:rPr lang="en-US" altLang="en-US" sz="8000" dirty="0" smtClean="0"/>
              <a:t>This is a hard control to implement, because people do not like it. Let the doors to the site open to </a:t>
            </a:r>
            <a:r>
              <a:rPr lang="en-US" altLang="en-US" sz="8000" b="1" dirty="0" smtClean="0"/>
              <a:t>turnstiles</a:t>
            </a:r>
            <a:r>
              <a:rPr lang="en-US" altLang="en-US" sz="8000" dirty="0" smtClean="0"/>
              <a:t>. To pass through, employees must </a:t>
            </a:r>
            <a:r>
              <a:rPr lang="en-US" altLang="en-US" sz="8000" b="1" dirty="0" smtClean="0"/>
              <a:t>scan</a:t>
            </a:r>
            <a:r>
              <a:rPr lang="en-US" altLang="en-US" sz="8000" dirty="0" smtClean="0"/>
              <a:t> their ID badges on an ID scanner incorporated into </a:t>
            </a:r>
            <a:r>
              <a:rPr lang="en-US" altLang="en-US" sz="8000" b="1" dirty="0" smtClean="0"/>
              <a:t>each</a:t>
            </a:r>
            <a:r>
              <a:rPr lang="en-US" altLang="en-US" sz="8000" dirty="0" smtClean="0"/>
              <a:t> turnstile. This makes each individual scan their own badge without closing a door in someone's face. It also speeds up the entry process, because there is more than one scanner at each door. A nearby </a:t>
            </a:r>
            <a:r>
              <a:rPr lang="en-US" altLang="en-US" sz="8000" b="1" dirty="0" smtClean="0"/>
              <a:t>security guard</a:t>
            </a:r>
            <a:r>
              <a:rPr lang="en-US" altLang="en-US" sz="8000" dirty="0" smtClean="0"/>
              <a:t> processes admission for people who need help.</a:t>
            </a:r>
          </a:p>
          <a:p>
            <a:pPr algn="just"/>
            <a:endParaRPr lang="en-US" altLang="en-US" sz="8000" dirty="0" smtClean="0"/>
          </a:p>
        </p:txBody>
      </p:sp>
    </p:spTree>
    <p:extLst>
      <p:ext uri="{BB962C8B-B14F-4D97-AF65-F5344CB8AC3E}">
        <p14:creationId xmlns:p14="http://schemas.microsoft.com/office/powerpoint/2010/main" val="232704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533400"/>
            <a:ext cx="11379198" cy="7467599"/>
          </a:xfrm>
          <a:prstGeom prst="rect">
            <a:avLst/>
          </a:prstGeom>
        </p:spPr>
      </p:pic>
    </p:spTree>
    <p:extLst>
      <p:ext uri="{BB962C8B-B14F-4D97-AF65-F5344CB8AC3E}">
        <p14:creationId xmlns:p14="http://schemas.microsoft.com/office/powerpoint/2010/main" val="2029662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Sandboxing</a:t>
            </a:r>
            <a:endParaRPr lang="en-US" dirty="0"/>
          </a:p>
        </p:txBody>
      </p:sp>
      <p:sp>
        <p:nvSpPr>
          <p:cNvPr id="3" name="Content Placeholder 2"/>
          <p:cNvSpPr>
            <a:spLocks noGrp="1"/>
          </p:cNvSpPr>
          <p:nvPr>
            <p:ph idx="1"/>
          </p:nvPr>
        </p:nvSpPr>
        <p:spPr>
          <a:xfrm>
            <a:off x="609600" y="2362200"/>
            <a:ext cx="8463619" cy="5174364"/>
          </a:xfrm>
        </p:spPr>
        <p:txBody>
          <a:bodyPr>
            <a:normAutofit fontScale="70000" lnSpcReduction="20000"/>
          </a:bodyPr>
          <a:lstStyle/>
          <a:p>
            <a:pPr algn="just"/>
            <a:r>
              <a:rPr lang="en-US" altLang="en-US" dirty="0"/>
              <a:t>A sandbox is an isolated testing environment that enables users to run programs or open files without affecting the application, system or platform on which they run.</a:t>
            </a:r>
          </a:p>
          <a:p>
            <a:pPr algn="just"/>
            <a:r>
              <a:rPr lang="en-US" altLang="en-US" dirty="0"/>
              <a:t>Software developers use sandboxes to test new programming code. Cybersecurity professionals use sandboxes to test potentially malicious software. Without sandboxing, software or applications could have potentially unlimited access to all the user data and system resources on a network.</a:t>
            </a:r>
          </a:p>
          <a:p>
            <a:pPr algn="just"/>
            <a:r>
              <a:rPr lang="en-US" altLang="en-US" dirty="0"/>
              <a:t>Sandboxing protects an organization's critical infrastructure from suspicious code because it runs in a separate system. It also allows IT to test malicious code in an isolated testing environment to understand how it works as well as more rapidly detect similar malware attacks.</a:t>
            </a:r>
          </a:p>
          <a:p>
            <a:pPr algn="just"/>
            <a:r>
              <a:rPr lang="en-US" altLang="en-US" dirty="0"/>
              <a:t>Using a sandbox to </a:t>
            </a:r>
            <a:r>
              <a:rPr lang="en-US" altLang="en-US" u="sng" dirty="0"/>
              <a:t>test software</a:t>
            </a:r>
            <a:r>
              <a:rPr lang="en-US" altLang="en-US" dirty="0"/>
              <a:t> changes before they go live means there are fewer problems during and after testing because the </a:t>
            </a:r>
            <a:r>
              <a:rPr lang="en-US" altLang="en-US" u="sng" dirty="0"/>
              <a:t>testing environment</a:t>
            </a:r>
            <a:r>
              <a:rPr lang="en-US" altLang="en-US" dirty="0"/>
              <a:t> is totally separate from the production environment.</a:t>
            </a:r>
          </a:p>
          <a:p>
            <a:pPr algn="just"/>
            <a:r>
              <a:rPr lang="en-US" altLang="en-US" dirty="0"/>
              <a:t>In general, a sandbox is used to test suspicious programs that may contain viruses or other malware, without allowing the software to harm the host devices.</a:t>
            </a:r>
          </a:p>
          <a:p>
            <a:pPr algn="just"/>
            <a:r>
              <a:rPr lang="en-US" altLang="en-US" dirty="0"/>
              <a:t>Sandboxing also complements other security programs, including behavior monitoring and virus programs. It offers added protection against certain strains of malware that an antivirus program may not detect.</a:t>
            </a:r>
          </a:p>
          <a:p>
            <a:endParaRPr lang="en-US" dirty="0"/>
          </a:p>
        </p:txBody>
      </p:sp>
    </p:spTree>
    <p:extLst>
      <p:ext uri="{BB962C8B-B14F-4D97-AF65-F5344CB8AC3E}">
        <p14:creationId xmlns:p14="http://schemas.microsoft.com/office/powerpoint/2010/main" val="3683944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Sandbox: Examples </a:t>
            </a:r>
            <a:endParaRPr lang="en-US" dirty="0"/>
          </a:p>
        </p:txBody>
      </p:sp>
      <p:sp>
        <p:nvSpPr>
          <p:cNvPr id="3" name="Content Placeholder 2"/>
          <p:cNvSpPr>
            <a:spLocks noGrp="1"/>
          </p:cNvSpPr>
          <p:nvPr>
            <p:ph idx="1"/>
          </p:nvPr>
        </p:nvSpPr>
        <p:spPr>
          <a:xfrm>
            <a:off x="812799" y="2209800"/>
            <a:ext cx="8463619" cy="5845351"/>
          </a:xfrm>
        </p:spPr>
        <p:txBody>
          <a:bodyPr>
            <a:normAutofit fontScale="92500" lnSpcReduction="20000"/>
          </a:bodyPr>
          <a:lstStyle/>
          <a:p>
            <a:pPr algn="just"/>
            <a:r>
              <a:rPr lang="en-US" altLang="en-US" b="1" dirty="0" smtClean="0"/>
              <a:t>Web </a:t>
            </a:r>
            <a:r>
              <a:rPr lang="en-US" altLang="en-US" b="1" dirty="0"/>
              <a:t>browsers.</a:t>
            </a:r>
            <a:r>
              <a:rPr lang="en-US" altLang="en-US" dirty="0"/>
              <a:t> A trusted web browser can be run inside a sandbox. Then if a website exploits a vulnerability in that web browser, the damage is limited to the sandbox and minimized.</a:t>
            </a:r>
          </a:p>
          <a:p>
            <a:pPr algn="just"/>
            <a:r>
              <a:rPr lang="en-US" altLang="en-US" b="1" dirty="0"/>
              <a:t>Security research.</a:t>
            </a:r>
            <a:r>
              <a:rPr lang="en-US" altLang="en-US" dirty="0"/>
              <a:t> Information security professionals use sandboxes for research or to detect malicious code. For instance, a security tool could visit websites to monitor what files are ultimately changed. </a:t>
            </a:r>
          </a:p>
          <a:p>
            <a:pPr algn="just"/>
            <a:r>
              <a:rPr lang="en-US" altLang="en-US" b="1" dirty="0"/>
              <a:t>Virtualization.</a:t>
            </a:r>
            <a:r>
              <a:rPr lang="en-US" altLang="en-US" dirty="0"/>
              <a:t> A </a:t>
            </a:r>
            <a:r>
              <a:rPr lang="en-US" altLang="en-US" u="sng" dirty="0"/>
              <a:t>VM</a:t>
            </a:r>
            <a:r>
              <a:rPr lang="en-US" altLang="en-US" dirty="0"/>
              <a:t> is basically a type of sandbox. This approach uses a VM-based sandbox to contain and examine suspicious programs.</a:t>
            </a:r>
          </a:p>
          <a:p>
            <a:pPr algn="just"/>
            <a:r>
              <a:rPr lang="en-US" altLang="en-US" dirty="0"/>
              <a:t>Sandbox applications include:</a:t>
            </a:r>
          </a:p>
          <a:p>
            <a:pPr lvl="1"/>
            <a:r>
              <a:rPr lang="en-US" altLang="en-US" dirty="0"/>
              <a:t>Browser plug-in content often depended on using a sandbox to screen content loaded by browser plug-ins, Adobe Flash.</a:t>
            </a:r>
          </a:p>
          <a:p>
            <a:pPr lvl="1"/>
            <a:r>
              <a:rPr lang="en-US" altLang="en-US" dirty="0"/>
              <a:t>PDFs and other documents may include executable code, so Adobe Reader Protected Mode runs PDF files in a sandbox.</a:t>
            </a:r>
          </a:p>
          <a:p>
            <a:pPr lvl="1"/>
            <a:r>
              <a:rPr lang="en-US" altLang="en-US" dirty="0"/>
              <a:t>Mobile apps are generally executed by mobile platforms in sandboxes. </a:t>
            </a:r>
          </a:p>
          <a:p>
            <a:endParaRPr lang="en-US" altLang="en-US" dirty="0"/>
          </a:p>
          <a:p>
            <a:endParaRPr lang="en-US" dirty="0"/>
          </a:p>
        </p:txBody>
      </p:sp>
    </p:spTree>
    <p:extLst>
      <p:ext uri="{BB962C8B-B14F-4D97-AF65-F5344CB8AC3E}">
        <p14:creationId xmlns:p14="http://schemas.microsoft.com/office/powerpoint/2010/main" val="26009602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812801"/>
            <a:ext cx="8463617" cy="1168400"/>
          </a:xfrm>
        </p:spPr>
        <p:txBody>
          <a:bodyPr/>
          <a:lstStyle/>
          <a:p>
            <a:r>
              <a:rPr lang="en-US" dirty="0" smtClean="0"/>
              <a:t>Network Access Control</a:t>
            </a:r>
            <a:endParaRPr lang="en-US" dirty="0"/>
          </a:p>
        </p:txBody>
      </p:sp>
      <p:sp>
        <p:nvSpPr>
          <p:cNvPr id="3" name="Content Placeholder 2"/>
          <p:cNvSpPr>
            <a:spLocks noGrp="1"/>
          </p:cNvSpPr>
          <p:nvPr>
            <p:ph idx="1"/>
          </p:nvPr>
        </p:nvSpPr>
        <p:spPr>
          <a:xfrm>
            <a:off x="0" y="2590800"/>
            <a:ext cx="9626601" cy="5174364"/>
          </a:xfrm>
        </p:spPr>
        <p:txBody>
          <a:bodyPr>
            <a:normAutofit/>
          </a:bodyPr>
          <a:lstStyle/>
          <a:p>
            <a:pPr algn="just"/>
            <a:r>
              <a:rPr lang="en-US" sz="2800" b="1" dirty="0"/>
              <a:t>Network access control</a:t>
            </a:r>
            <a:r>
              <a:rPr lang="en-US" sz="2800" dirty="0"/>
              <a:t> is the act of keeping unauthorized users and devices out of a private network. </a:t>
            </a:r>
            <a:endParaRPr lang="en-US" sz="2800" dirty="0" smtClean="0"/>
          </a:p>
          <a:p>
            <a:pPr algn="just"/>
            <a:r>
              <a:rPr lang="en-US" sz="2800" dirty="0"/>
              <a:t>Network security protects the functionality of the network, ensuring that only authorized users and devices have access to it, that those devices are clean, and that the users are who they say they are.  </a:t>
            </a:r>
            <a:endParaRPr lang="en-US" sz="2800" dirty="0" smtClean="0"/>
          </a:p>
          <a:p>
            <a:pPr algn="just"/>
            <a:r>
              <a:rPr lang="en-US" sz="2800" dirty="0"/>
              <a:t>Network access control, or NAC, is one aspect of network security. There are many NAC tools available, and the functions are often performed by a network access server.</a:t>
            </a:r>
            <a:endParaRPr lang="en-US" sz="2800" dirty="0"/>
          </a:p>
        </p:txBody>
      </p:sp>
    </p:spTree>
    <p:extLst>
      <p:ext uri="{BB962C8B-B14F-4D97-AF65-F5344CB8AC3E}">
        <p14:creationId xmlns:p14="http://schemas.microsoft.com/office/powerpoint/2010/main" val="1950594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advantages of network access control?</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smtClean="0"/>
              <a:t>One </a:t>
            </a:r>
            <a:r>
              <a:rPr lang="en-US" dirty="0"/>
              <a:t>advantage of network access controls is that users can be required to authenticate via multi-factor authentication, which is much more secure than identifying users based on IP addresses or username and password combinations. </a:t>
            </a:r>
          </a:p>
          <a:p>
            <a:pPr algn="just"/>
            <a:r>
              <a:rPr lang="en-US" dirty="0"/>
              <a:t>Secure network access control also provides additional levels of protection around individual parts of the network after a user has gained access, ensuring </a:t>
            </a:r>
            <a:r>
              <a:rPr lang="en-US" dirty="0">
                <a:hlinkClick r:id="rId2"/>
              </a:rPr>
              <a:t>application security.</a:t>
            </a:r>
            <a:r>
              <a:rPr lang="en-US" dirty="0"/>
              <a:t> Some network access control solutions may include compatible security controls such as encryption and increased network visibility. </a:t>
            </a:r>
          </a:p>
          <a:p>
            <a:endParaRPr lang="en-US" dirty="0"/>
          </a:p>
        </p:txBody>
      </p:sp>
    </p:spTree>
    <p:extLst>
      <p:ext uri="{BB962C8B-B14F-4D97-AF65-F5344CB8AC3E}">
        <p14:creationId xmlns:p14="http://schemas.microsoft.com/office/powerpoint/2010/main" val="10477823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the capabilities of network access control?</a:t>
            </a:r>
            <a:br>
              <a:rPr lang="en-US" dirty="0"/>
            </a:br>
            <a:endParaRPr lang="en-US" dirty="0"/>
          </a:p>
        </p:txBody>
      </p:sp>
      <p:sp>
        <p:nvSpPr>
          <p:cNvPr id="3" name="Content Placeholder 2"/>
          <p:cNvSpPr>
            <a:spLocks noGrp="1"/>
          </p:cNvSpPr>
          <p:nvPr>
            <p:ph idx="1"/>
          </p:nvPr>
        </p:nvSpPr>
        <p:spPr/>
        <p:txBody>
          <a:bodyPr>
            <a:normAutofit lnSpcReduction="10000"/>
          </a:bodyPr>
          <a:lstStyle/>
          <a:p>
            <a:pPr algn="just"/>
            <a:r>
              <a:rPr lang="en-US" dirty="0"/>
              <a:t>One important function of network access control is limiting network access to both specific users and specific areas of the network</a:t>
            </a:r>
            <a:r>
              <a:rPr lang="en-US" dirty="0" smtClean="0"/>
              <a:t>.</a:t>
            </a:r>
          </a:p>
          <a:p>
            <a:pPr algn="just"/>
            <a:r>
              <a:rPr lang="en-US" dirty="0"/>
              <a:t>Network access control can also prevent unauthorized access to data by employees. In this way, an employee that needs to access the corporate intranet still won’t get access to sensitive customer data unless their role warrants it and they have been authorized for that access.  </a:t>
            </a:r>
            <a:endParaRPr lang="en-US" dirty="0" smtClean="0"/>
          </a:p>
          <a:p>
            <a:pPr algn="just"/>
            <a:r>
              <a:rPr lang="en-US" dirty="0"/>
              <a:t>In addition to limiting user access, a network access control also blocks access from endpoint devices that do not comply with corporate security policies. This ensures that a virus cannot enter the network from a device that originates from outside of the organization.</a:t>
            </a:r>
            <a:endParaRPr lang="en-US" dirty="0"/>
          </a:p>
        </p:txBody>
      </p:sp>
    </p:spTree>
    <p:extLst>
      <p:ext uri="{BB962C8B-B14F-4D97-AF65-F5344CB8AC3E}">
        <p14:creationId xmlns:p14="http://schemas.microsoft.com/office/powerpoint/2010/main" val="37275376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508" y="152400"/>
            <a:ext cx="9217492" cy="1761067"/>
          </a:xfrm>
        </p:spPr>
        <p:txBody>
          <a:bodyPr>
            <a:normAutofit fontScale="90000"/>
          </a:bodyPr>
          <a:lstStyle/>
          <a:p>
            <a:r>
              <a:rPr lang="en-US" dirty="0"/>
              <a:t>What are the types of network access control?</a:t>
            </a:r>
            <a:br>
              <a:rPr lang="en-US" dirty="0"/>
            </a:br>
            <a:endParaRPr lang="en-US" dirty="0"/>
          </a:p>
        </p:txBody>
      </p:sp>
      <p:sp>
        <p:nvSpPr>
          <p:cNvPr id="3" name="Content Placeholder 2"/>
          <p:cNvSpPr>
            <a:spLocks noGrp="1"/>
          </p:cNvSpPr>
          <p:nvPr>
            <p:ph idx="1"/>
          </p:nvPr>
        </p:nvSpPr>
        <p:spPr>
          <a:xfrm>
            <a:off x="307508" y="2209800"/>
            <a:ext cx="10134600" cy="5174364"/>
          </a:xfrm>
        </p:spPr>
        <p:txBody>
          <a:bodyPr>
            <a:normAutofit fontScale="25000" lnSpcReduction="20000"/>
          </a:bodyPr>
          <a:lstStyle/>
          <a:p>
            <a:pPr algn="just"/>
            <a:r>
              <a:rPr lang="en-US" sz="9600" dirty="0" smtClean="0"/>
              <a:t>There </a:t>
            </a:r>
            <a:r>
              <a:rPr lang="en-US" sz="9600" dirty="0"/>
              <a:t>are two basic types of network access </a:t>
            </a:r>
            <a:r>
              <a:rPr lang="en-US" sz="9600" dirty="0" smtClean="0"/>
              <a:t>control :</a:t>
            </a:r>
            <a:r>
              <a:rPr lang="en-US" sz="9600" dirty="0"/>
              <a:t> </a:t>
            </a:r>
          </a:p>
          <a:p>
            <a:pPr algn="just"/>
            <a:r>
              <a:rPr lang="en-US" sz="9600" b="1" dirty="0"/>
              <a:t>Pre-admission:</a:t>
            </a:r>
            <a:r>
              <a:rPr lang="en-US" sz="9600" dirty="0"/>
              <a:t> The first type of network access control is called pre-admission because it happens before access to the network is granted, when a user or endpoint device initiates a request to access a network</a:t>
            </a:r>
            <a:r>
              <a:rPr lang="en-US" sz="9600" dirty="0" smtClean="0"/>
              <a:t>.</a:t>
            </a:r>
          </a:p>
          <a:p>
            <a:pPr lvl="1" algn="just"/>
            <a:r>
              <a:rPr lang="en-US" sz="9333" dirty="0" smtClean="0"/>
              <a:t> </a:t>
            </a:r>
            <a:r>
              <a:rPr lang="en-US" sz="9333" dirty="0"/>
              <a:t>A pre-admission network control evaluates the access attempt and only allows entry if the device or user making the request can prove they are in compliance with corporate security policies and are authorized to access the network.  </a:t>
            </a:r>
          </a:p>
          <a:p>
            <a:pPr algn="just"/>
            <a:r>
              <a:rPr lang="en-US" sz="9600" b="1" dirty="0"/>
              <a:t>Post-admission:</a:t>
            </a:r>
            <a:r>
              <a:rPr lang="en-US" sz="9600" dirty="0"/>
              <a:t> Post-admission network access control happens within the network, when the user or device tries to enter a different part of the network. </a:t>
            </a:r>
            <a:endParaRPr lang="en-US" sz="9600" dirty="0" smtClean="0"/>
          </a:p>
          <a:p>
            <a:pPr lvl="1" algn="just"/>
            <a:r>
              <a:rPr lang="en-US" sz="9333" dirty="0" smtClean="0"/>
              <a:t>If </a:t>
            </a:r>
            <a:r>
              <a:rPr lang="en-US" sz="9333" dirty="0"/>
              <a:t>the pre-admission network access control fails, the post-admission network access control can restrict lateral movement within the network and limit the damage from a cyber attack. A user or device must re-authenticate upon each request to move to a different part of the networ</a:t>
            </a:r>
            <a:r>
              <a:rPr lang="en-US" sz="7133" dirty="0"/>
              <a:t>k. </a:t>
            </a:r>
          </a:p>
          <a:p>
            <a:pPr algn="just"/>
            <a:r>
              <a:rPr lang="en-US" sz="7400" dirty="0"/>
              <a:t> </a:t>
            </a:r>
          </a:p>
          <a:p>
            <a:endParaRPr lang="en-US" dirty="0"/>
          </a:p>
        </p:txBody>
      </p:sp>
    </p:spTree>
    <p:extLst>
      <p:ext uri="{BB962C8B-B14F-4D97-AF65-F5344CB8AC3E}">
        <p14:creationId xmlns:p14="http://schemas.microsoft.com/office/powerpoint/2010/main" val="40199685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08" y="304800"/>
            <a:ext cx="9906000" cy="1761067"/>
          </a:xfrm>
        </p:spPr>
        <p:txBody>
          <a:bodyPr>
            <a:normAutofit fontScale="90000"/>
          </a:bodyPr>
          <a:lstStyle/>
          <a:p>
            <a:r>
              <a:rPr lang="en-US" dirty="0"/>
              <a:t>Reading </a:t>
            </a:r>
            <a:r>
              <a:rPr lang="en-US" dirty="0" smtClean="0"/>
              <a:t>Assignment:</a:t>
            </a:r>
            <a:r>
              <a:rPr lang="en-US" dirty="0"/>
              <a:t/>
            </a:r>
            <a:br>
              <a:rPr lang="en-US" dirty="0"/>
            </a:br>
            <a:r>
              <a:rPr lang="en-US" dirty="0" smtClean="0"/>
              <a:t>Access Control to IEEE 802.11 WLANs</a:t>
            </a:r>
            <a:endParaRPr lang="en-US" dirty="0"/>
          </a:p>
        </p:txBody>
      </p:sp>
      <p:sp>
        <p:nvSpPr>
          <p:cNvPr id="3" name="Content Placeholder 2"/>
          <p:cNvSpPr>
            <a:spLocks noGrp="1"/>
          </p:cNvSpPr>
          <p:nvPr>
            <p:ph idx="1"/>
          </p:nvPr>
        </p:nvSpPr>
        <p:spPr>
          <a:xfrm>
            <a:off x="812798" y="2045085"/>
            <a:ext cx="8463619" cy="5174364"/>
          </a:xfrm>
        </p:spPr>
        <p:txBody>
          <a:bodyPr/>
          <a:lstStyle/>
          <a:p>
            <a:r>
              <a:rPr lang="en-US" dirty="0" smtClean="0"/>
              <a:t>Read the attached article form page 1-10</a:t>
            </a:r>
          </a:p>
          <a:p>
            <a:endParaRPr lang="en-US" dirty="0"/>
          </a:p>
        </p:txBody>
      </p:sp>
      <p:pic>
        <p:nvPicPr>
          <p:cNvPr id="4" name="Picture 3"/>
          <p:cNvPicPr>
            <a:picLocks noChangeAspect="1"/>
          </p:cNvPicPr>
          <p:nvPr/>
        </p:nvPicPr>
        <p:blipFill>
          <a:blip r:embed="rId2"/>
          <a:stretch>
            <a:fillRect/>
          </a:stretch>
        </p:blipFill>
        <p:spPr>
          <a:xfrm>
            <a:off x="3200400" y="3009399"/>
            <a:ext cx="5067300" cy="4210050"/>
          </a:xfrm>
          <a:prstGeom prst="rect">
            <a:avLst/>
          </a:prstGeom>
        </p:spPr>
      </p:pic>
    </p:spTree>
    <p:extLst>
      <p:ext uri="{BB962C8B-B14F-4D97-AF65-F5344CB8AC3E}">
        <p14:creationId xmlns:p14="http://schemas.microsoft.com/office/powerpoint/2010/main" val="33759617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0"/>
            <a:ext cx="5219201" cy="1264443"/>
          </a:xfrm>
        </p:spPr>
        <p:txBody>
          <a:bodyPr/>
          <a:lstStyle/>
          <a:p>
            <a:pPr algn="ctr"/>
            <a:r>
              <a:rPr lang="en-US" sz="5400" dirty="0" smtClean="0">
                <a:solidFill>
                  <a:srgbClr val="FF0000"/>
                </a:solidFill>
              </a:rPr>
              <a:t>References</a:t>
            </a:r>
            <a:endParaRPr lang="en-US" sz="5400" dirty="0">
              <a:solidFill>
                <a:srgbClr val="FF0000"/>
              </a:solidFill>
            </a:endParaRPr>
          </a:p>
        </p:txBody>
      </p:sp>
      <p:sp>
        <p:nvSpPr>
          <p:cNvPr id="3" name="Rectangle 2"/>
          <p:cNvSpPr/>
          <p:nvPr/>
        </p:nvSpPr>
        <p:spPr>
          <a:xfrm>
            <a:off x="609600" y="5136357"/>
            <a:ext cx="10419051" cy="523220"/>
          </a:xfrm>
          <a:prstGeom prst="rect">
            <a:avLst/>
          </a:prstGeom>
        </p:spPr>
        <p:txBody>
          <a:bodyPr wrap="square">
            <a:spAutoFit/>
          </a:bodyPr>
          <a:lstStyle/>
          <a:p>
            <a:pPr marL="457200" indent="-457200">
              <a:buFont typeface="Wingdings" panose="05000000000000000000" pitchFamily="2" charset="2"/>
              <a:buChar char="q"/>
            </a:pPr>
            <a:endParaRPr lang="en-US" sz="2800" dirty="0"/>
          </a:p>
        </p:txBody>
      </p:sp>
      <p:sp>
        <p:nvSpPr>
          <p:cNvPr id="5" name="Rectangle 4"/>
          <p:cNvSpPr/>
          <p:nvPr/>
        </p:nvSpPr>
        <p:spPr>
          <a:xfrm>
            <a:off x="-33867" y="1489204"/>
            <a:ext cx="12192000" cy="7294305"/>
          </a:xfrm>
          <a:prstGeom prst="rect">
            <a:avLst/>
          </a:prstGeom>
        </p:spPr>
        <p:txBody>
          <a:bodyPr wrap="square">
            <a:spAutoFit/>
          </a:bodyPr>
          <a:lstStyle/>
          <a:p>
            <a:pPr marL="457200" indent="-457200">
              <a:lnSpc>
                <a:spcPct val="150000"/>
              </a:lnSpc>
              <a:buFont typeface="Wingdings" panose="05000000000000000000" pitchFamily="2" charset="2"/>
              <a:buChar char="q"/>
            </a:pPr>
            <a:r>
              <a:rPr lang="en-US" sz="2400" dirty="0" smtClean="0"/>
              <a:t>Kim</a:t>
            </a:r>
            <a:r>
              <a:rPr lang="en-US" sz="2400" dirty="0"/>
              <a:t>, David, and Michael G. Solomon. </a:t>
            </a:r>
            <a:r>
              <a:rPr lang="en-US" sz="2400" i="1" dirty="0"/>
              <a:t>Fundamentals of information systems security</a:t>
            </a:r>
            <a:r>
              <a:rPr lang="en-US" sz="2400" dirty="0"/>
              <a:t>. Jones &amp; Bartlett Publishers, 2010</a:t>
            </a:r>
            <a:r>
              <a:rPr lang="en-US" sz="2400" dirty="0" smtClean="0"/>
              <a:t>.</a:t>
            </a:r>
          </a:p>
          <a:p>
            <a:pPr marL="457200" indent="-457200">
              <a:lnSpc>
                <a:spcPct val="150000"/>
              </a:lnSpc>
              <a:buFont typeface="Wingdings" panose="05000000000000000000" pitchFamily="2" charset="2"/>
              <a:buChar char="q"/>
            </a:pPr>
            <a:r>
              <a:rPr lang="en-US" sz="2400" dirty="0"/>
              <a:t>Stallings, William, et al. </a:t>
            </a:r>
            <a:r>
              <a:rPr lang="en-US" sz="2400" i="1" dirty="0"/>
              <a:t>Computer security: principles and practice</a:t>
            </a:r>
            <a:r>
              <a:rPr lang="en-US" sz="2400" dirty="0"/>
              <a:t>. Vol. 3. Upper Saddle River: Pearson, 2012.</a:t>
            </a:r>
          </a:p>
          <a:p>
            <a:pPr marL="457200" indent="-457200">
              <a:lnSpc>
                <a:spcPct val="150000"/>
              </a:lnSpc>
              <a:buFont typeface="Wingdings" panose="05000000000000000000" pitchFamily="2" charset="2"/>
              <a:buChar char="q"/>
            </a:pPr>
            <a:r>
              <a:rPr lang="en-US" sz="2400" dirty="0" smtClean="0"/>
              <a:t>Available </a:t>
            </a:r>
            <a:r>
              <a:rPr lang="en-US" sz="2400" dirty="0"/>
              <a:t>at</a:t>
            </a:r>
            <a:r>
              <a:rPr lang="en-US" sz="2400" dirty="0" smtClean="0"/>
              <a:t>: </a:t>
            </a:r>
            <a:r>
              <a:rPr lang="en-US" sz="2400" dirty="0" smtClean="0">
                <a:hlinkClick r:id="rId2"/>
              </a:rPr>
              <a:t>https://en.wikipedia.org/wiki/Attribute-based_access_control</a:t>
            </a:r>
            <a:r>
              <a:rPr lang="en-US" sz="2400" dirty="0" smtClean="0"/>
              <a:t> </a:t>
            </a:r>
          </a:p>
          <a:p>
            <a:pPr marL="457200" indent="-457200">
              <a:lnSpc>
                <a:spcPct val="150000"/>
              </a:lnSpc>
              <a:buFont typeface="Wingdings" panose="05000000000000000000" pitchFamily="2" charset="2"/>
              <a:buChar char="q"/>
            </a:pPr>
            <a:r>
              <a:rPr lang="en-US" sz="2400" dirty="0" err="1" smtClean="0"/>
              <a:t>Marinho</a:t>
            </a:r>
            <a:r>
              <a:rPr lang="en-US" sz="2400" dirty="0"/>
              <a:t>, Roberto, Carla </a:t>
            </a:r>
            <a:r>
              <a:rPr lang="en-US" sz="2400" dirty="0" err="1"/>
              <a:t>Merkle</a:t>
            </a:r>
            <a:r>
              <a:rPr lang="en-US" sz="2400" dirty="0"/>
              <a:t> </a:t>
            </a:r>
            <a:r>
              <a:rPr lang="en-US" sz="2400" dirty="0" err="1"/>
              <a:t>Westphall</a:t>
            </a:r>
            <a:r>
              <a:rPr lang="en-US" sz="2400" dirty="0"/>
              <a:t>, and Gustavo </a:t>
            </a:r>
            <a:r>
              <a:rPr lang="en-US" sz="2400" dirty="0" err="1"/>
              <a:t>Roecker</a:t>
            </a:r>
            <a:r>
              <a:rPr lang="en-US" sz="2400" dirty="0"/>
              <a:t> Schmitt. "A Dynamic Approach to Risk Calculation for the RAdAC Model." </a:t>
            </a:r>
            <a:r>
              <a:rPr lang="en-US" sz="2400" i="1" dirty="0"/>
              <a:t>Proceedings of the International Conference on Security and Management (SAM)</a:t>
            </a:r>
            <a:r>
              <a:rPr lang="en-US" sz="2400" dirty="0"/>
              <a:t>. The Steering Committee of The World Congress in Computer Science, Computer Engineering and Applied Computing (WorldComp), 2014</a:t>
            </a:r>
            <a:r>
              <a:rPr lang="en-US" sz="2400" dirty="0" smtClean="0"/>
              <a:t>.</a:t>
            </a:r>
          </a:p>
          <a:p>
            <a:pPr marL="457200" indent="-457200">
              <a:lnSpc>
                <a:spcPct val="150000"/>
              </a:lnSpc>
              <a:buFont typeface="Wingdings" panose="05000000000000000000" pitchFamily="2" charset="2"/>
              <a:buChar char="q"/>
            </a:pPr>
            <a:r>
              <a:rPr lang="en-US" sz="2400" dirty="0" smtClean="0"/>
              <a:t>Available </a:t>
            </a:r>
            <a:r>
              <a:rPr lang="en-US" sz="2400" dirty="0"/>
              <a:t>at: </a:t>
            </a:r>
            <a:r>
              <a:rPr lang="en-US" sz="2400" dirty="0" smtClean="0"/>
              <a:t>https</a:t>
            </a:r>
            <a:r>
              <a:rPr lang="en-US" sz="2400" dirty="0"/>
              <a:t>://</a:t>
            </a:r>
            <a:r>
              <a:rPr lang="en-US" sz="2400" dirty="0" smtClean="0"/>
              <a:t>www.vmware.com/topics/glossary/content/network-access-control.html</a:t>
            </a:r>
            <a:r>
              <a:rPr lang="en-US" sz="2400" dirty="0"/>
              <a:t>#:~:text=In%20addition%20to%20limiting%20user,from%20outside%20of%20the%20organization</a:t>
            </a:r>
            <a:r>
              <a:rPr lang="en-US" sz="2400" dirty="0" smtClean="0"/>
              <a:t>.</a:t>
            </a:r>
            <a:endParaRPr lang="en-US" sz="2400" dirty="0"/>
          </a:p>
        </p:txBody>
      </p:sp>
    </p:spTree>
    <p:extLst>
      <p:ext uri="{BB962C8B-B14F-4D97-AF65-F5344CB8AC3E}">
        <p14:creationId xmlns:p14="http://schemas.microsoft.com/office/powerpoint/2010/main" val="2999530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52400"/>
            <a:ext cx="11963400" cy="8763000"/>
          </a:xfrm>
          <a:prstGeom prst="rect">
            <a:avLst/>
          </a:prstGeom>
        </p:spPr>
      </p:pic>
    </p:spTree>
    <p:extLst>
      <p:ext uri="{BB962C8B-B14F-4D97-AF65-F5344CB8AC3E}">
        <p14:creationId xmlns:p14="http://schemas.microsoft.com/office/powerpoint/2010/main" val="147755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381000"/>
            <a:ext cx="11922196" cy="7953375"/>
          </a:xfrm>
          <a:prstGeom prst="rect">
            <a:avLst/>
          </a:prstGeom>
        </p:spPr>
      </p:pic>
    </p:spTree>
    <p:extLst>
      <p:ext uri="{BB962C8B-B14F-4D97-AF65-F5344CB8AC3E}">
        <p14:creationId xmlns:p14="http://schemas.microsoft.com/office/powerpoint/2010/main" val="11414538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33400"/>
            <a:ext cx="12107510" cy="8134350"/>
          </a:xfrm>
          <a:prstGeom prst="rect">
            <a:avLst/>
          </a:prstGeom>
        </p:spPr>
      </p:pic>
    </p:spTree>
    <p:extLst>
      <p:ext uri="{BB962C8B-B14F-4D97-AF65-F5344CB8AC3E}">
        <p14:creationId xmlns:p14="http://schemas.microsoft.com/office/powerpoint/2010/main" val="3199989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14400"/>
            <a:ext cx="11448558" cy="7458075"/>
          </a:xfrm>
          <a:prstGeom prst="rect">
            <a:avLst/>
          </a:prstGeom>
        </p:spPr>
      </p:pic>
    </p:spTree>
    <p:extLst>
      <p:ext uri="{BB962C8B-B14F-4D97-AF65-F5344CB8AC3E}">
        <p14:creationId xmlns:p14="http://schemas.microsoft.com/office/powerpoint/2010/main" val="432098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9093200" cy="939800"/>
          </a:xfrm>
        </p:spPr>
        <p:txBody>
          <a:bodyPr/>
          <a:lstStyle/>
          <a:p>
            <a:r>
              <a:rPr lang="en-US" dirty="0">
                <a:solidFill>
                  <a:srgbClr val="F20000"/>
                </a:solidFill>
              </a:rPr>
              <a:t>Formal Models of Access Control</a:t>
            </a:r>
          </a:p>
        </p:txBody>
      </p:sp>
      <p:sp>
        <p:nvSpPr>
          <p:cNvPr id="3" name="Content Placeholder 2"/>
          <p:cNvSpPr>
            <a:spLocks noGrp="1"/>
          </p:cNvSpPr>
          <p:nvPr>
            <p:ph idx="1"/>
          </p:nvPr>
        </p:nvSpPr>
        <p:spPr>
          <a:xfrm>
            <a:off x="37179" y="1905000"/>
            <a:ext cx="10300621" cy="6934200"/>
          </a:xfrm>
        </p:spPr>
        <p:txBody>
          <a:bodyPr>
            <a:noAutofit/>
          </a:bodyPr>
          <a:lstStyle/>
          <a:p>
            <a:pPr algn="just"/>
            <a:r>
              <a:rPr lang="en-US" sz="2800" b="1" dirty="0"/>
              <a:t>Discretionary access control (DAC)—</a:t>
            </a:r>
            <a:r>
              <a:rPr lang="en-US" sz="2800" dirty="0"/>
              <a:t>With DAC, the owner of the resource decides who </a:t>
            </a:r>
            <a:r>
              <a:rPr lang="en-US" sz="2800" dirty="0" smtClean="0"/>
              <a:t>gets </a:t>
            </a:r>
            <a:r>
              <a:rPr lang="en-US" sz="2800" dirty="0"/>
              <a:t>in and changes permissions as needed. The owner can give that job to others.</a:t>
            </a:r>
          </a:p>
          <a:p>
            <a:pPr algn="just"/>
            <a:r>
              <a:rPr lang="en-US" sz="2800" b="1" dirty="0" smtClean="0"/>
              <a:t>Mandatory </a:t>
            </a:r>
            <a:r>
              <a:rPr lang="en-US" sz="2800" b="1" dirty="0"/>
              <a:t>access control (MAC)—</a:t>
            </a:r>
            <a:r>
              <a:rPr lang="en-US" sz="2800" dirty="0"/>
              <a:t>With MAC, permission to access a system or </a:t>
            </a:r>
            <a:r>
              <a:rPr lang="en-US" sz="2800" dirty="0" smtClean="0"/>
              <a:t>any </a:t>
            </a:r>
            <a:r>
              <a:rPr lang="en-US" sz="2800" dirty="0"/>
              <a:t>resource is determined by the sensitivity of the resource and the security level of </a:t>
            </a:r>
            <a:r>
              <a:rPr lang="en-US" sz="2800" dirty="0" smtClean="0"/>
              <a:t>the </a:t>
            </a:r>
            <a:r>
              <a:rPr lang="en-US" sz="2800" dirty="0"/>
              <a:t>subject. It cannot be given to someone else. This makes MAC stronger than DAC.</a:t>
            </a:r>
          </a:p>
          <a:p>
            <a:pPr algn="just"/>
            <a:r>
              <a:rPr lang="en-US" sz="2800" b="1" dirty="0" smtClean="0"/>
              <a:t>Nondiscretionary </a:t>
            </a:r>
            <a:r>
              <a:rPr lang="en-US" sz="2800" b="1" dirty="0"/>
              <a:t>access control—</a:t>
            </a:r>
            <a:r>
              <a:rPr lang="en-US" sz="2800" dirty="0"/>
              <a:t>Nondiscretionary access controls are closely </a:t>
            </a:r>
            <a:r>
              <a:rPr lang="en-US" sz="2800" dirty="0" smtClean="0"/>
              <a:t>monitored </a:t>
            </a:r>
            <a:r>
              <a:rPr lang="en-US" sz="2800" dirty="0"/>
              <a:t>by the security administrator, not the system administrator.</a:t>
            </a:r>
          </a:p>
          <a:p>
            <a:pPr algn="just"/>
            <a:r>
              <a:rPr lang="en-US" sz="2800" b="1" dirty="0" smtClean="0"/>
              <a:t>Rule-based </a:t>
            </a:r>
            <a:r>
              <a:rPr lang="en-US" sz="2800" b="1" dirty="0"/>
              <a:t>access control— </a:t>
            </a:r>
            <a:r>
              <a:rPr lang="en-US" sz="2800" dirty="0"/>
              <a:t>A list of rules, maintained by the data owner, determines </a:t>
            </a:r>
            <a:r>
              <a:rPr lang="en-US" sz="2800" dirty="0" smtClean="0"/>
              <a:t>which </a:t>
            </a:r>
            <a:r>
              <a:rPr lang="en-US" sz="2800" dirty="0"/>
              <a:t>users have access to objects</a:t>
            </a:r>
          </a:p>
        </p:txBody>
      </p:sp>
    </p:spTree>
    <p:extLst>
      <p:ext uri="{BB962C8B-B14F-4D97-AF65-F5344CB8AC3E}">
        <p14:creationId xmlns:p14="http://schemas.microsoft.com/office/powerpoint/2010/main" val="2506025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4140</TotalTime>
  <Words>1433</Words>
  <Application>Microsoft Office PowerPoint</Application>
  <PresentationFormat>Custom</PresentationFormat>
  <Paragraphs>137</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Times New Roman</vt:lpstr>
      <vt:lpstr>Trebuchet MS</vt:lpstr>
      <vt:lpstr>Wingdings</vt:lpstr>
      <vt:lpstr>Wingdings 3</vt:lpstr>
      <vt:lpstr>Facet</vt:lpstr>
      <vt:lpstr>Access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Formal Models of Access Control</vt:lpstr>
      <vt:lpstr>Effects of Breaches in Access Control</vt:lpstr>
      <vt:lpstr>Threats to Access Controls</vt:lpstr>
      <vt:lpstr>Operating Systems-Based DAC</vt:lpstr>
      <vt:lpstr>Application-Based DAC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Content-Dependent Access Control</vt:lpstr>
      <vt:lpstr>Content-Dependent Access Control</vt:lpstr>
      <vt:lpstr>Attribute-based access control (ABAC)</vt:lpstr>
      <vt:lpstr>Rule-Based Access Control </vt:lpstr>
      <vt:lpstr>Risk-Adaptive Access Control</vt:lpstr>
      <vt:lpstr>Centralized and Decentralized Access Control</vt:lpstr>
      <vt:lpstr>Centralized Access Control</vt:lpstr>
      <vt:lpstr>Decentralized Access Control</vt:lpstr>
      <vt:lpstr>Centralized Access Control</vt:lpstr>
      <vt:lpstr>Business Drivers for Access Control</vt:lpstr>
      <vt:lpstr>Sandboxing</vt:lpstr>
      <vt:lpstr>Sandbox: Examples </vt:lpstr>
      <vt:lpstr>Network Access Control</vt:lpstr>
      <vt:lpstr>What are advantages of network access control? </vt:lpstr>
      <vt:lpstr>What are the capabilities of network access control? </vt:lpstr>
      <vt:lpstr>What are the types of network access control? </vt:lpstr>
      <vt:lpstr>Reading Assignment: Access Control to IEEE 802.11 WLANs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PAKISTAN</dc:creator>
  <cp:lastModifiedBy>PAKISTAN</cp:lastModifiedBy>
  <cp:revision>56</cp:revision>
  <dcterms:created xsi:type="dcterms:W3CDTF">2023-03-25T13:22:16Z</dcterms:created>
  <dcterms:modified xsi:type="dcterms:W3CDTF">2023-03-30T17:48:40Z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2023-03-25T00:00:00Z</vt:filetime>
  </property>
  <property fmtid="{D5CDD505-2E9C-101B-9397-08002B2CF9AE}" pid="3" name="LastSaved">
    <vt:filetime>2023-03-25T00:00:00Z</vt:filetime>
  </property>
</Properties>
</file>